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6b30ee91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6b30ee91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6c7db398a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6c7db398a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6c7db398a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6c7db398a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6c7db398a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6c7db398a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6c660fc70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6c660fc70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6c660fc70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6c660fc70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6c660fc703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6c660fc703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6c660fc70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6c660fc70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6c660fc703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6c660fc703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6c660fc703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6c660fc703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6c660fc703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6c660fc703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6ba35989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6ba35989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6c7db398a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6c7db398a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Sending measurement reports to the core and waiting for analysis cause delay, which might be critical in fast-moving attacks.</a:t>
            </a:r>
            <a:endParaRPr/>
          </a:p>
          <a:p>
            <a:pPr indent="-298450" lvl="0" marL="457200" rtl="0" algn="l">
              <a:spcBef>
                <a:spcPts val="0"/>
              </a:spcBef>
              <a:spcAft>
                <a:spcPts val="0"/>
              </a:spcAft>
              <a:buSzPts val="1100"/>
              <a:buChar char="-"/>
            </a:pPr>
            <a:r>
              <a:rPr lang="en"/>
              <a:t>Core </a:t>
            </a:r>
            <a:r>
              <a:rPr lang="en"/>
              <a:t>receive huge data from different UEs that adds up large processing overhead.</a:t>
            </a:r>
            <a:endParaRPr/>
          </a:p>
          <a:p>
            <a:pPr indent="-298450" lvl="0" marL="457200" rtl="0" algn="l">
              <a:spcBef>
                <a:spcPts val="0"/>
              </a:spcBef>
              <a:spcAft>
                <a:spcPts val="0"/>
              </a:spcAft>
              <a:buSzPts val="1100"/>
              <a:buChar char="-"/>
            </a:pPr>
            <a:r>
              <a:rPr lang="en"/>
              <a:t>there is no label indicating which gNBs are legitimate or fake during real-time operation, so detection must rely entirely on statistical deviation or pre trained ML models.</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6c660fc703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6c660fc703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6c660fc703_1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6c660fc703_1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6c660fc703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6c660fc703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6c660fc703_1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6c660fc703_1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36c660fc703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36c660fc703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6c660fc703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36c660fc703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6c660fc703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36c660fc703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6c660fc703_1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6c660fc703_1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36c660fc703_1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36c660fc703_1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6b30ee91d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6b30ee91d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6c660fc703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36c660fc703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6c7db398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6c7db398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FBS are a big risks to the privacy of User devices.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They can intercept the calls, messages and data traffic.</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They can prevent the nearby UEs to connect to the legitimate base stations which can can cut off calling, messaging and emergency services).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Attackers can broadcast fake messages, which can cause confusion among the people.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Using the fake captive portals Users can be tricked to enter the credentials and download the malicious apps.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6c7db398a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6c7db398a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6ba5263d6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6ba5263d6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Mobile phones scan all the signal received from the neighbour base stations and connect to strongest signal without any verification of gNB, FBS takes a\dvantage of this and trap the UEs to connect to them.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6ba5263d6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6ba5263d6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These reports help the network make mobility decisions, such as</a:t>
            </a:r>
            <a:endParaRPr/>
          </a:p>
          <a:p>
            <a:pPr indent="0" lvl="0" marL="0" rtl="0" algn="l">
              <a:spcBef>
                <a:spcPts val="0"/>
              </a:spcBef>
              <a:spcAft>
                <a:spcPts val="0"/>
              </a:spcAft>
              <a:buClr>
                <a:schemeClr val="dk1"/>
              </a:buClr>
              <a:buSzPts val="1100"/>
              <a:buFont typeface="Arial"/>
              <a:buNone/>
            </a:pPr>
            <a:r>
              <a:rPr lang="en"/>
              <a:t>handover, cell reselection, or radio link failure recovery.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RSRP – Reference Signal Received Power, </a:t>
            </a:r>
            <a:endParaRPr/>
          </a:p>
          <a:p>
            <a:pPr indent="0" lvl="0" marL="0" rtl="0" algn="l">
              <a:spcBef>
                <a:spcPts val="0"/>
              </a:spcBef>
              <a:spcAft>
                <a:spcPts val="0"/>
              </a:spcAft>
              <a:buNone/>
            </a:pPr>
            <a:r>
              <a:rPr lang="en"/>
              <a:t>it is the </a:t>
            </a:r>
            <a:r>
              <a:rPr lang="en"/>
              <a:t>average </a:t>
            </a:r>
            <a:r>
              <a:rPr lang="en"/>
              <a:t>power received by UE </a:t>
            </a:r>
            <a:r>
              <a:rPr lang="en"/>
              <a:t>from a </a:t>
            </a:r>
            <a:r>
              <a:rPr lang="en"/>
              <a:t>base station,  it is used to measure cell coverage strength and detect neighboring cells.</a:t>
            </a:r>
            <a:endParaRPr/>
          </a:p>
          <a:p>
            <a:pPr indent="0" lvl="0" marL="0" rtl="0" algn="l">
              <a:spcBef>
                <a:spcPts val="0"/>
              </a:spcBef>
              <a:spcAft>
                <a:spcPts val="0"/>
              </a:spcAft>
              <a:buNone/>
            </a:pPr>
            <a:r>
              <a:rPr lang="en"/>
              <a:t>– Higher RSRP = Better signal strength.</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 RSRQ – Reference Signal Received Quality </a:t>
            </a:r>
            <a:endParaRPr/>
          </a:p>
          <a:p>
            <a:pPr indent="0" lvl="0" marL="0" rtl="0" algn="l">
              <a:spcBef>
                <a:spcPts val="0"/>
              </a:spcBef>
              <a:spcAft>
                <a:spcPts val="0"/>
              </a:spcAft>
              <a:buClr>
                <a:schemeClr val="dk1"/>
              </a:buClr>
              <a:buSzPts val="1100"/>
              <a:buFont typeface="Arial"/>
              <a:buNone/>
            </a:pPr>
            <a:r>
              <a:rPr lang="en"/>
              <a:t>it combines RSRP with RSSI (received power including interference and</a:t>
            </a:r>
            <a:endParaRPr/>
          </a:p>
          <a:p>
            <a:pPr indent="0" lvl="0" marL="0" rtl="0" algn="l">
              <a:spcBef>
                <a:spcPts val="0"/>
              </a:spcBef>
              <a:spcAft>
                <a:spcPts val="0"/>
              </a:spcAft>
              <a:buNone/>
            </a:pPr>
            <a:r>
              <a:rPr lang="en"/>
              <a:t>noise). </a:t>
            </a:r>
            <a:endParaRPr/>
          </a:p>
          <a:p>
            <a:pPr indent="0" lvl="0" marL="0" rtl="0" algn="l">
              <a:spcBef>
                <a:spcPts val="0"/>
              </a:spcBef>
              <a:spcAft>
                <a:spcPts val="0"/>
              </a:spcAft>
              <a:buClr>
                <a:schemeClr val="dk1"/>
              </a:buClr>
              <a:buSzPts val="1100"/>
              <a:buFont typeface="Arial"/>
              <a:buNone/>
            </a:pPr>
            <a:r>
              <a:rPr lang="en"/>
              <a:t>It is used to differentiate between two cells with same</a:t>
            </a:r>
            <a:endParaRPr/>
          </a:p>
          <a:p>
            <a:pPr indent="0" lvl="0" marL="0" rtl="0" algn="l">
              <a:spcBef>
                <a:spcPts val="0"/>
              </a:spcBef>
              <a:spcAft>
                <a:spcPts val="0"/>
              </a:spcAft>
              <a:buClr>
                <a:schemeClr val="dk1"/>
              </a:buClr>
              <a:buSzPts val="1100"/>
              <a:buFont typeface="Arial"/>
              <a:buNone/>
            </a:pPr>
            <a:r>
              <a:rPr lang="en"/>
              <a:t>RSRP.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SINR – Signal-to-Interference-plus-Noise Ratio: </a:t>
            </a:r>
            <a:endParaRPr/>
          </a:p>
          <a:p>
            <a:pPr indent="0" lvl="0" marL="0" rtl="0" algn="l">
              <a:spcBef>
                <a:spcPts val="0"/>
              </a:spcBef>
              <a:spcAft>
                <a:spcPts val="0"/>
              </a:spcAft>
              <a:buClr>
                <a:schemeClr val="dk1"/>
              </a:buClr>
              <a:buSzPts val="1100"/>
              <a:buFont typeface="Arial"/>
              <a:buNone/>
            </a:pPr>
            <a:r>
              <a:rPr lang="en"/>
              <a:t>Measures signal quality by comparing desired signal to background noise and</a:t>
            </a:r>
            <a:endParaRPr/>
          </a:p>
          <a:p>
            <a:pPr indent="0" lvl="0" marL="0" rtl="0" algn="l">
              <a:spcBef>
                <a:spcPts val="0"/>
              </a:spcBef>
              <a:spcAft>
                <a:spcPts val="0"/>
              </a:spcAft>
              <a:buClr>
                <a:schemeClr val="dk1"/>
              </a:buClr>
              <a:buSzPts val="1100"/>
              <a:buFont typeface="Arial"/>
              <a:buNone/>
            </a:pPr>
            <a:r>
              <a:rPr lang="en"/>
              <a:t>interference.</a:t>
            </a:r>
            <a:endParaRPr/>
          </a:p>
          <a:p>
            <a:pPr indent="0" lvl="0" marL="0" rtl="0" algn="l">
              <a:spcBef>
                <a:spcPts val="0"/>
              </a:spcBef>
              <a:spcAft>
                <a:spcPts val="0"/>
              </a:spcAft>
              <a:buClr>
                <a:schemeClr val="dk1"/>
              </a:buClr>
              <a:buSzPts val="1100"/>
              <a:buFont typeface="Arial"/>
              <a:buNone/>
            </a:pPr>
            <a:r>
              <a:rPr lang="en"/>
              <a:t>– Crucial for throughput estimation.</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6ba5263d6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6ba5263d6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6ba5263d67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6ba5263d67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 simulation environment was created using ns-3 with a grid-based deployment of gNBs and UEs, where realistic RSRP data was collected under diffrent FBS power configurations. A regression-clustering approach using Random Forest models was trained to learn expected signal behaviors,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High deviations in the RSRP values indicate the presence of an FBS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252783" y="10391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a:t>Fake Base Station Detection At Network Side</a:t>
            </a:r>
            <a:endParaRPr/>
          </a:p>
        </p:txBody>
      </p:sp>
      <p:sp>
        <p:nvSpPr>
          <p:cNvPr id="55" name="Google Shape;55;p13"/>
          <p:cNvSpPr txBox="1"/>
          <p:nvPr>
            <p:ph idx="1" type="subTitle"/>
          </p:nvPr>
        </p:nvSpPr>
        <p:spPr>
          <a:xfrm>
            <a:off x="311700" y="314837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Clr>
                <a:schemeClr val="dk1"/>
              </a:buClr>
              <a:buSzPct val="39285"/>
              <a:buFont typeface="Arial"/>
              <a:buNone/>
            </a:pPr>
            <a:r>
              <a:rPr lang="en"/>
              <a:t> (COD 893) Mtech Project - II</a:t>
            </a:r>
            <a:endParaRPr/>
          </a:p>
          <a:p>
            <a:pPr indent="0" lvl="0" marL="0" rtl="0" algn="ctr">
              <a:spcBef>
                <a:spcPts val="0"/>
              </a:spcBef>
              <a:spcAft>
                <a:spcPts val="0"/>
              </a:spcAft>
              <a:buNone/>
            </a:pPr>
            <a:r>
              <a:t/>
            </a:r>
            <a:endParaRPr/>
          </a:p>
        </p:txBody>
      </p:sp>
      <p:sp>
        <p:nvSpPr>
          <p:cNvPr id="56" name="Google Shape;56;p13"/>
          <p:cNvSpPr txBox="1"/>
          <p:nvPr/>
        </p:nvSpPr>
        <p:spPr>
          <a:xfrm>
            <a:off x="482900" y="4051075"/>
            <a:ext cx="3476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rPr>
              <a:t>Guide:</a:t>
            </a:r>
            <a:r>
              <a:rPr lang="en" sz="1800">
                <a:solidFill>
                  <a:schemeClr val="dk2"/>
                </a:solidFill>
              </a:rPr>
              <a:t> Prof. Vireshwar Kumar</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
        <p:nvSpPr>
          <p:cNvPr id="57" name="Google Shape;57;p13"/>
          <p:cNvSpPr txBox="1"/>
          <p:nvPr/>
        </p:nvSpPr>
        <p:spPr>
          <a:xfrm>
            <a:off x="6977625" y="4051075"/>
            <a:ext cx="3127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800">
                <a:solidFill>
                  <a:schemeClr val="dk2"/>
                </a:solidFill>
              </a:rPr>
              <a:t>Bhuvnesh Kumar (2023MCS2011)</a:t>
            </a:r>
            <a:endParaRPr sz="1800">
              <a:solidFill>
                <a:schemeClr val="dk2"/>
              </a:solidFill>
            </a:endParaRPr>
          </a:p>
        </p:txBody>
      </p:sp>
      <p:sp>
        <p:nvSpPr>
          <p:cNvPr id="58" name="Google Shape;58;p13"/>
          <p:cNvSpPr txBox="1"/>
          <p:nvPr/>
        </p:nvSpPr>
        <p:spPr>
          <a:xfrm>
            <a:off x="6750200" y="272450"/>
            <a:ext cx="2416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595959"/>
                </a:solidFill>
              </a:rPr>
              <a:t>Date: 03 Jul’ 2025</a:t>
            </a:r>
            <a:endParaRPr sz="1800">
              <a:solidFill>
                <a:srgbClr val="595959"/>
              </a:solidFill>
            </a:endParaRPr>
          </a:p>
        </p:txBody>
      </p:sp>
      <p:sp>
        <p:nvSpPr>
          <p:cNvPr id="59" name="Google Shape;59;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Experiment Setup</a:t>
            </a:r>
            <a:endParaRPr/>
          </a:p>
        </p:txBody>
      </p:sp>
      <p:pic>
        <p:nvPicPr>
          <p:cNvPr id="125" name="Google Shape;125;p22"/>
          <p:cNvPicPr preferRelativeResize="0"/>
          <p:nvPr/>
        </p:nvPicPr>
        <p:blipFill>
          <a:blip r:embed="rId3">
            <a:alphaModFix/>
          </a:blip>
          <a:stretch>
            <a:fillRect/>
          </a:stretch>
        </p:blipFill>
        <p:spPr>
          <a:xfrm>
            <a:off x="3723900" y="455588"/>
            <a:ext cx="5078775" cy="4232325"/>
          </a:xfrm>
          <a:prstGeom prst="rect">
            <a:avLst/>
          </a:prstGeom>
          <a:noFill/>
          <a:ln>
            <a:noFill/>
          </a:ln>
        </p:spPr>
      </p:pic>
      <p:sp>
        <p:nvSpPr>
          <p:cNvPr id="126" name="Google Shape;126;p22"/>
          <p:cNvSpPr txBox="1"/>
          <p:nvPr>
            <p:ph idx="1" type="body"/>
          </p:nvPr>
        </p:nvSpPr>
        <p:spPr>
          <a:xfrm>
            <a:off x="311700" y="1152475"/>
            <a:ext cx="3412200" cy="3722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Simulator:</a:t>
            </a:r>
            <a:r>
              <a:rPr lang="en"/>
              <a:t> NS-3 with 5G-LENA module.</a:t>
            </a:r>
            <a:endParaRPr/>
          </a:p>
          <a:p>
            <a:pPr indent="-342900" lvl="0" marL="457200" rtl="0" algn="l">
              <a:spcBef>
                <a:spcPts val="0"/>
              </a:spcBef>
              <a:spcAft>
                <a:spcPts val="0"/>
              </a:spcAft>
              <a:buSzPts val="1800"/>
              <a:buChar char="-"/>
            </a:pPr>
            <a:r>
              <a:rPr b="1" lang="en"/>
              <a:t>Layout:</a:t>
            </a:r>
            <a:r>
              <a:rPr lang="en"/>
              <a:t> 12 gNBs placed in a 4×3 grid.</a:t>
            </a:r>
            <a:endParaRPr/>
          </a:p>
          <a:p>
            <a:pPr indent="-342900" lvl="0" marL="457200" rtl="0" algn="l">
              <a:spcBef>
                <a:spcPts val="0"/>
              </a:spcBef>
              <a:spcAft>
                <a:spcPts val="0"/>
              </a:spcAft>
              <a:buSzPts val="1800"/>
              <a:buChar char="-"/>
            </a:pPr>
            <a:r>
              <a:rPr b="1" lang="en"/>
              <a:t>UEs:</a:t>
            </a:r>
            <a:r>
              <a:rPr lang="en"/>
              <a:t> 300 total</a:t>
            </a:r>
            <a:endParaRPr/>
          </a:p>
          <a:p>
            <a:pPr indent="-317500" lvl="1" marL="914400" rtl="0" algn="l">
              <a:spcBef>
                <a:spcPts val="0"/>
              </a:spcBef>
              <a:spcAft>
                <a:spcPts val="0"/>
              </a:spcAft>
              <a:buSzPts val="1400"/>
              <a:buChar char="-"/>
            </a:pPr>
            <a:r>
              <a:rPr lang="en"/>
              <a:t>150 low-latency UEs with random mobility.</a:t>
            </a:r>
            <a:endParaRPr/>
          </a:p>
          <a:p>
            <a:pPr indent="-317500" lvl="1" marL="914400" rtl="0" algn="l">
              <a:spcBef>
                <a:spcPts val="0"/>
              </a:spcBef>
              <a:spcAft>
                <a:spcPts val="0"/>
              </a:spcAft>
              <a:buSzPts val="1400"/>
              <a:buChar char="-"/>
            </a:pPr>
            <a:r>
              <a:rPr lang="en"/>
              <a:t>150 voice UEs with static positions.</a:t>
            </a:r>
            <a:endParaRPr/>
          </a:p>
        </p:txBody>
      </p:sp>
      <p:sp>
        <p:nvSpPr>
          <p:cNvPr id="127" name="Google Shape;127;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Experiment Setup</a:t>
            </a:r>
            <a:endParaRPr/>
          </a:p>
        </p:txBody>
      </p:sp>
      <p:sp>
        <p:nvSpPr>
          <p:cNvPr id="133" name="Google Shape;133;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gNB:</a:t>
            </a:r>
            <a:r>
              <a:rPr lang="en"/>
              <a:t> 2 power configurations (32.3676 dBm and 42.3676 dBm).</a:t>
            </a:r>
            <a:endParaRPr/>
          </a:p>
          <a:p>
            <a:pPr indent="-342900" lvl="0" marL="457200" rtl="0" algn="l">
              <a:spcBef>
                <a:spcPts val="0"/>
              </a:spcBef>
              <a:spcAft>
                <a:spcPts val="0"/>
              </a:spcAft>
              <a:buSzPts val="1800"/>
              <a:buChar char="-"/>
            </a:pPr>
            <a:r>
              <a:rPr b="1" lang="en"/>
              <a:t>FBS:</a:t>
            </a:r>
            <a:r>
              <a:rPr lang="en"/>
              <a:t> One gNB behaves as a fake base station with (~25%, ~50% and ~75%) power.</a:t>
            </a:r>
            <a:endParaRPr/>
          </a:p>
          <a:p>
            <a:pPr indent="-342900" lvl="0" marL="457200" rtl="0" algn="l">
              <a:spcBef>
                <a:spcPts val="0"/>
              </a:spcBef>
              <a:spcAft>
                <a:spcPts val="0"/>
              </a:spcAft>
              <a:buSzPts val="1800"/>
              <a:buChar char="-"/>
            </a:pPr>
            <a:r>
              <a:rPr b="1" lang="en"/>
              <a:t>UE behavior:</a:t>
            </a:r>
            <a:r>
              <a:rPr lang="en"/>
              <a:t> Each UE connects to the gNB with the highest RSRP.</a:t>
            </a:r>
            <a:endParaRPr/>
          </a:p>
        </p:txBody>
      </p:sp>
      <p:sp>
        <p:nvSpPr>
          <p:cNvPr id="134" name="Google Shape;134;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Experiment Setup</a:t>
            </a:r>
            <a:endParaRPr/>
          </a:p>
        </p:txBody>
      </p:sp>
      <p:sp>
        <p:nvSpPr>
          <p:cNvPr id="140" name="Google Shape;140;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D</a:t>
            </a:r>
            <a:r>
              <a:rPr b="1" lang="en"/>
              <a:t>ual-band operation:</a:t>
            </a:r>
            <a:r>
              <a:rPr lang="en"/>
              <a:t> 60 MHz and 50 MHz.</a:t>
            </a:r>
            <a:endParaRPr/>
          </a:p>
          <a:p>
            <a:pPr indent="-342900" lvl="0" marL="457200" rtl="0" algn="l">
              <a:spcBef>
                <a:spcPts val="0"/>
              </a:spcBef>
              <a:spcAft>
                <a:spcPts val="0"/>
              </a:spcAft>
              <a:buSzPts val="1800"/>
              <a:buChar char="-"/>
            </a:pPr>
            <a:r>
              <a:rPr b="1" lang="en"/>
              <a:t>Antenna array:</a:t>
            </a:r>
            <a:r>
              <a:rPr lang="en"/>
              <a:t> gNB - 4×8, UE - 2×4 isotropic arrays.</a:t>
            </a:r>
            <a:endParaRPr/>
          </a:p>
          <a:p>
            <a:pPr indent="-342900" lvl="0" marL="457200" rtl="0" algn="l">
              <a:spcBef>
                <a:spcPts val="0"/>
              </a:spcBef>
              <a:spcAft>
                <a:spcPts val="0"/>
              </a:spcAft>
              <a:buSzPts val="1800"/>
              <a:buChar char="-"/>
            </a:pPr>
            <a:r>
              <a:rPr b="1" lang="en"/>
              <a:t>Height:</a:t>
            </a:r>
            <a:r>
              <a:rPr lang="en"/>
              <a:t> gNB - 25m, UE - random(1.5 - 2)m.</a:t>
            </a:r>
            <a:endParaRPr/>
          </a:p>
          <a:p>
            <a:pPr indent="-342900" lvl="0" marL="457200" rtl="0" algn="l">
              <a:spcBef>
                <a:spcPts val="0"/>
              </a:spcBef>
              <a:spcAft>
                <a:spcPts val="0"/>
              </a:spcAft>
              <a:buSzPts val="1800"/>
              <a:buChar char="-"/>
            </a:pPr>
            <a:r>
              <a:rPr b="1" lang="en"/>
              <a:t>Path Loss Model:</a:t>
            </a:r>
            <a:r>
              <a:rPr lang="en"/>
              <a:t> UMi-Street Canyon.</a:t>
            </a:r>
            <a:endParaRPr/>
          </a:p>
        </p:txBody>
      </p:sp>
      <p:sp>
        <p:nvSpPr>
          <p:cNvPr id="141" name="Google Shape;14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collection</a:t>
            </a:r>
            <a:endParaRPr/>
          </a:p>
        </p:txBody>
      </p:sp>
      <p:sp>
        <p:nvSpPr>
          <p:cNvPr id="147" name="Google Shape;147;p25"/>
          <p:cNvSpPr txBox="1"/>
          <p:nvPr>
            <p:ph idx="1" type="body"/>
          </p:nvPr>
        </p:nvSpPr>
        <p:spPr>
          <a:xfrm>
            <a:off x="311700" y="1152475"/>
            <a:ext cx="7936500" cy="3743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UEs connect to the gNB with maximum RSRP using AttachToMaxRsrpGnb().</a:t>
            </a:r>
            <a:endParaRPr/>
          </a:p>
          <a:p>
            <a:pPr indent="-342900" lvl="0" marL="457200" rtl="0" algn="l">
              <a:spcBef>
                <a:spcPts val="0"/>
              </a:spcBef>
              <a:spcAft>
                <a:spcPts val="0"/>
              </a:spcAft>
              <a:buSzPts val="1800"/>
              <a:buChar char="-"/>
            </a:pPr>
            <a:r>
              <a:rPr lang="en"/>
              <a:t>During initial access (SSB), UEs scan and record RSRP from all detectable gNBs.</a:t>
            </a:r>
            <a:endParaRPr/>
          </a:p>
          <a:p>
            <a:pPr indent="-342900" lvl="0" marL="457200" rtl="0" algn="l">
              <a:spcBef>
                <a:spcPts val="0"/>
              </a:spcBef>
              <a:spcAft>
                <a:spcPts val="0"/>
              </a:spcAft>
              <a:buSzPts val="1800"/>
              <a:buChar char="-"/>
            </a:pPr>
            <a:r>
              <a:rPr lang="en"/>
              <a:t>Coordinates of all UEs and gNBs logged using NS-3 NetAnim module.</a:t>
            </a:r>
            <a:endParaRPr/>
          </a:p>
          <a:p>
            <a:pPr indent="-342900" lvl="0" marL="457200" rtl="0" algn="l">
              <a:spcBef>
                <a:spcPts val="0"/>
              </a:spcBef>
              <a:spcAft>
                <a:spcPts val="0"/>
              </a:spcAft>
              <a:buSzPts val="1800"/>
              <a:buChar char="-"/>
            </a:pPr>
            <a:r>
              <a:rPr lang="en"/>
              <a:t>200 UEs used for training, 100 UEs used for testing.</a:t>
            </a:r>
            <a:endParaRPr/>
          </a:p>
        </p:txBody>
      </p:sp>
      <p:sp>
        <p:nvSpPr>
          <p:cNvPr id="148" name="Google Shape;148;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Training Phase</a:t>
            </a:r>
            <a:endParaRPr/>
          </a:p>
        </p:txBody>
      </p:sp>
      <p:sp>
        <p:nvSpPr>
          <p:cNvPr id="154" name="Google Shape;154;p26"/>
          <p:cNvSpPr txBox="1"/>
          <p:nvPr>
            <p:ph idx="1" type="body"/>
          </p:nvPr>
        </p:nvSpPr>
        <p:spPr>
          <a:xfrm>
            <a:off x="311700" y="1152475"/>
            <a:ext cx="5597700" cy="34164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Use RSRP data from 200 UEs (training set).</a:t>
            </a:r>
            <a:endParaRPr/>
          </a:p>
          <a:p>
            <a:pPr indent="-334327" lvl="0" marL="457200" rtl="0" algn="l">
              <a:spcBef>
                <a:spcPts val="0"/>
              </a:spcBef>
              <a:spcAft>
                <a:spcPts val="0"/>
              </a:spcAft>
              <a:buSzPct val="100000"/>
              <a:buChar char="-"/>
            </a:pPr>
            <a:r>
              <a:rPr lang="en"/>
              <a:t>For each UE - gNB pair</a:t>
            </a:r>
            <a:endParaRPr/>
          </a:p>
          <a:p>
            <a:pPr indent="-310832" lvl="1" marL="914400" rtl="0" algn="l">
              <a:spcBef>
                <a:spcPts val="0"/>
              </a:spcBef>
              <a:spcAft>
                <a:spcPts val="0"/>
              </a:spcAft>
              <a:buSzPct val="100000"/>
              <a:buChar char="-"/>
            </a:pPr>
            <a:r>
              <a:rPr lang="en"/>
              <a:t>Extract spatial features: distance, dx, dy, log(distance), coordinates.</a:t>
            </a:r>
            <a:endParaRPr/>
          </a:p>
          <a:p>
            <a:pPr indent="-334327" lvl="0" marL="457200" rtl="0" algn="l">
              <a:spcBef>
                <a:spcPts val="0"/>
              </a:spcBef>
              <a:spcAft>
                <a:spcPts val="0"/>
              </a:spcAft>
              <a:buSzPct val="100000"/>
              <a:buChar char="-"/>
            </a:pPr>
            <a:r>
              <a:rPr lang="en"/>
              <a:t>Apply KMeans Clustering on RSRP values</a:t>
            </a:r>
            <a:endParaRPr/>
          </a:p>
          <a:p>
            <a:pPr indent="-310832" lvl="1" marL="914400" rtl="0" algn="l">
              <a:spcBef>
                <a:spcPts val="0"/>
              </a:spcBef>
              <a:spcAft>
                <a:spcPts val="0"/>
              </a:spcAft>
              <a:buSzPct val="100000"/>
              <a:buChar char="-"/>
            </a:pPr>
            <a:r>
              <a:rPr lang="en"/>
              <a:t>Cluster 0 → Strong RSRP (UE is close).</a:t>
            </a:r>
            <a:endParaRPr/>
          </a:p>
          <a:p>
            <a:pPr indent="-310832" lvl="1" marL="914400" rtl="0" algn="l">
              <a:spcBef>
                <a:spcPts val="0"/>
              </a:spcBef>
              <a:spcAft>
                <a:spcPts val="0"/>
              </a:spcAft>
              <a:buSzPct val="100000"/>
              <a:buChar char="-"/>
            </a:pPr>
            <a:r>
              <a:rPr lang="en"/>
              <a:t>Cluster 1 → Medium RSRP.</a:t>
            </a:r>
            <a:endParaRPr/>
          </a:p>
          <a:p>
            <a:pPr indent="-310832" lvl="1" marL="914400" rtl="0" algn="l">
              <a:spcBef>
                <a:spcPts val="0"/>
              </a:spcBef>
              <a:spcAft>
                <a:spcPts val="0"/>
              </a:spcAft>
              <a:buSzPct val="100000"/>
              <a:buChar char="-"/>
            </a:pPr>
            <a:r>
              <a:rPr lang="en"/>
              <a:t>Cluster 2 → Weak RSRP (UE is far or obstructed).</a:t>
            </a:r>
            <a:endParaRPr/>
          </a:p>
          <a:p>
            <a:pPr indent="-334327" lvl="0" marL="457200" rtl="0" algn="l">
              <a:spcBef>
                <a:spcPts val="0"/>
              </a:spcBef>
              <a:spcAft>
                <a:spcPts val="0"/>
              </a:spcAft>
              <a:buSzPct val="100000"/>
              <a:buChar char="-"/>
            </a:pPr>
            <a:r>
              <a:rPr lang="en"/>
              <a:t>For each cluster</a:t>
            </a:r>
            <a:endParaRPr/>
          </a:p>
          <a:p>
            <a:pPr indent="-310832" lvl="1" marL="914400" rtl="0" algn="l">
              <a:spcBef>
                <a:spcPts val="0"/>
              </a:spcBef>
              <a:spcAft>
                <a:spcPts val="0"/>
              </a:spcAft>
              <a:buSzPct val="100000"/>
              <a:buChar char="-"/>
            </a:pPr>
            <a:r>
              <a:rPr lang="en"/>
              <a:t>Train a Random Forest Regressor.</a:t>
            </a:r>
            <a:endParaRPr/>
          </a:p>
          <a:p>
            <a:pPr indent="-310832" lvl="1" marL="914400" rtl="0" algn="l">
              <a:spcBef>
                <a:spcPts val="0"/>
              </a:spcBef>
              <a:spcAft>
                <a:spcPts val="0"/>
              </a:spcAft>
              <a:buSzPct val="100000"/>
              <a:buChar char="-"/>
            </a:pPr>
            <a:r>
              <a:rPr lang="en"/>
              <a:t>Goal: Learn how RSRP varies with location and distance.</a:t>
            </a:r>
            <a:endParaRPr/>
          </a:p>
          <a:p>
            <a:pPr indent="-310832" lvl="1" marL="914400" rtl="0" algn="l">
              <a:spcBef>
                <a:spcPts val="0"/>
              </a:spcBef>
              <a:spcAft>
                <a:spcPts val="0"/>
              </a:spcAft>
              <a:buSzPct val="100000"/>
              <a:buChar char="-"/>
            </a:pPr>
            <a:r>
              <a:rPr lang="en"/>
              <a:t>Each model specializes in a specific signal strength range.</a:t>
            </a:r>
            <a:endParaRPr/>
          </a:p>
          <a:p>
            <a:pPr indent="-334327" lvl="0" marL="457200" rtl="0" algn="l">
              <a:spcBef>
                <a:spcPts val="0"/>
              </a:spcBef>
              <a:spcAft>
                <a:spcPts val="0"/>
              </a:spcAft>
              <a:buSzPct val="100000"/>
              <a:buChar char="-"/>
            </a:pPr>
            <a:r>
              <a:rPr lang="en"/>
              <a:t>Trained models are stored for later use in the testing phase.</a:t>
            </a:r>
            <a:endParaRPr/>
          </a:p>
        </p:txBody>
      </p:sp>
      <p:pic>
        <p:nvPicPr>
          <p:cNvPr id="155" name="Google Shape;155;p26"/>
          <p:cNvPicPr preferRelativeResize="0"/>
          <p:nvPr/>
        </p:nvPicPr>
        <p:blipFill>
          <a:blip r:embed="rId3">
            <a:alphaModFix/>
          </a:blip>
          <a:stretch>
            <a:fillRect/>
          </a:stretch>
        </p:blipFill>
        <p:spPr>
          <a:xfrm>
            <a:off x="6136350" y="890575"/>
            <a:ext cx="2547315" cy="3820973"/>
          </a:xfrm>
          <a:prstGeom prst="rect">
            <a:avLst/>
          </a:prstGeom>
          <a:noFill/>
          <a:ln>
            <a:noFill/>
          </a:ln>
        </p:spPr>
      </p:pic>
      <p:sp>
        <p:nvSpPr>
          <p:cNvPr id="156" name="Google Shape;156;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Testing phase</a:t>
            </a:r>
            <a:endParaRPr/>
          </a:p>
        </p:txBody>
      </p:sp>
      <p:sp>
        <p:nvSpPr>
          <p:cNvPr id="162" name="Google Shape;162;p27"/>
          <p:cNvSpPr txBox="1"/>
          <p:nvPr>
            <p:ph idx="1" type="body"/>
          </p:nvPr>
        </p:nvSpPr>
        <p:spPr>
          <a:xfrm>
            <a:off x="311700" y="1152475"/>
            <a:ext cx="8007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Use RSRP data from 100 test UEs.</a:t>
            </a:r>
            <a:endParaRPr/>
          </a:p>
          <a:p>
            <a:pPr indent="-342900" lvl="0" marL="457200" rtl="0" algn="l">
              <a:spcBef>
                <a:spcPts val="0"/>
              </a:spcBef>
              <a:spcAft>
                <a:spcPts val="0"/>
              </a:spcAft>
              <a:buSzPts val="1800"/>
              <a:buChar char="-"/>
            </a:pPr>
            <a:r>
              <a:rPr lang="en"/>
              <a:t>For each UE - gNB pair within 45m</a:t>
            </a:r>
            <a:endParaRPr/>
          </a:p>
          <a:p>
            <a:pPr indent="-317500" lvl="1" marL="914400" rtl="0" algn="l">
              <a:spcBef>
                <a:spcPts val="0"/>
              </a:spcBef>
              <a:spcAft>
                <a:spcPts val="0"/>
              </a:spcAft>
              <a:buSzPts val="1400"/>
              <a:buChar char="-"/>
            </a:pPr>
            <a:r>
              <a:rPr lang="en"/>
              <a:t>Extract same spatial features as in training (distance, dx, dy, log(distance)).</a:t>
            </a:r>
            <a:endParaRPr/>
          </a:p>
          <a:p>
            <a:pPr indent="-342900" lvl="0" marL="457200" rtl="0" algn="l">
              <a:spcBef>
                <a:spcPts val="0"/>
              </a:spcBef>
              <a:spcAft>
                <a:spcPts val="0"/>
              </a:spcAft>
              <a:buSzPts val="1800"/>
              <a:buChar char="-"/>
            </a:pPr>
            <a:r>
              <a:rPr lang="en"/>
              <a:t>Prediction Process</a:t>
            </a:r>
            <a:endParaRPr/>
          </a:p>
          <a:p>
            <a:pPr indent="-317500" lvl="1" marL="914400" rtl="0" algn="l">
              <a:spcBef>
                <a:spcPts val="0"/>
              </a:spcBef>
              <a:spcAft>
                <a:spcPts val="0"/>
              </a:spcAft>
              <a:buSzPts val="1400"/>
              <a:buChar char="-"/>
            </a:pPr>
            <a:r>
              <a:rPr lang="en"/>
              <a:t>Use trained KMeans to assign the UE - gNB pair to a signal strength cluster.</a:t>
            </a:r>
            <a:endParaRPr/>
          </a:p>
          <a:p>
            <a:pPr indent="-317500" lvl="1" marL="914400" rtl="0" algn="l">
              <a:spcBef>
                <a:spcPts val="0"/>
              </a:spcBef>
              <a:spcAft>
                <a:spcPts val="0"/>
              </a:spcAft>
              <a:buSzPts val="1400"/>
              <a:buChar char="-"/>
            </a:pPr>
            <a:r>
              <a:rPr lang="en"/>
              <a:t>Apply the corresponding Random Forest model to predict expected RSRP.</a:t>
            </a:r>
            <a:endParaRPr/>
          </a:p>
          <a:p>
            <a:pPr indent="-342900" lvl="0" marL="457200" rtl="0" algn="l">
              <a:spcBef>
                <a:spcPts val="0"/>
              </a:spcBef>
              <a:spcAft>
                <a:spcPts val="0"/>
              </a:spcAft>
              <a:buSzPts val="1800"/>
              <a:buChar char="-"/>
            </a:pPr>
            <a:r>
              <a:rPr lang="en"/>
              <a:t>Anomaly Detection</a:t>
            </a:r>
            <a:endParaRPr/>
          </a:p>
          <a:p>
            <a:pPr indent="-317500" lvl="1" marL="914400" rtl="0" algn="l">
              <a:spcBef>
                <a:spcPts val="0"/>
              </a:spcBef>
              <a:spcAft>
                <a:spcPts val="0"/>
              </a:spcAft>
              <a:buSzPts val="1400"/>
              <a:buChar char="-"/>
            </a:pPr>
            <a:r>
              <a:rPr lang="en"/>
              <a:t>Compute residual = | Predicted RSRP – Actual RSRP |.</a:t>
            </a:r>
            <a:endParaRPr/>
          </a:p>
          <a:p>
            <a:pPr indent="-317500" lvl="1" marL="914400" rtl="0" algn="l">
              <a:spcBef>
                <a:spcPts val="0"/>
              </a:spcBef>
              <a:spcAft>
                <a:spcPts val="0"/>
              </a:spcAft>
              <a:buSzPts val="1400"/>
              <a:buChar char="-"/>
            </a:pPr>
            <a:r>
              <a:rPr lang="en"/>
              <a:t>Aggregate residuals across all UEs for each gNB.</a:t>
            </a:r>
            <a:endParaRPr/>
          </a:p>
          <a:p>
            <a:pPr indent="-317500" lvl="1" marL="914400" rtl="0" algn="l">
              <a:spcBef>
                <a:spcPts val="0"/>
              </a:spcBef>
              <a:spcAft>
                <a:spcPts val="0"/>
              </a:spcAft>
              <a:buSzPts val="1400"/>
              <a:buChar char="-"/>
            </a:pPr>
            <a:r>
              <a:rPr lang="en"/>
              <a:t>gNBs with high average residuals are flagged as potential fake base stations (FBS).</a:t>
            </a:r>
            <a:endParaRPr/>
          </a:p>
        </p:txBody>
      </p:sp>
      <p:sp>
        <p:nvSpPr>
          <p:cNvPr id="163" name="Google Shape;163;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Actual v/s Detected FBS</a:t>
            </a:r>
            <a:endParaRPr/>
          </a:p>
        </p:txBody>
      </p:sp>
      <p:pic>
        <p:nvPicPr>
          <p:cNvPr id="169" name="Google Shape;169;p28"/>
          <p:cNvPicPr preferRelativeResize="0"/>
          <p:nvPr/>
        </p:nvPicPr>
        <p:blipFill>
          <a:blip r:embed="rId3">
            <a:alphaModFix/>
          </a:blip>
          <a:stretch>
            <a:fillRect/>
          </a:stretch>
        </p:blipFill>
        <p:spPr>
          <a:xfrm>
            <a:off x="1202425" y="1143725"/>
            <a:ext cx="6815439" cy="3592375"/>
          </a:xfrm>
          <a:prstGeom prst="rect">
            <a:avLst/>
          </a:prstGeom>
          <a:noFill/>
          <a:ln>
            <a:noFill/>
          </a:ln>
        </p:spPr>
      </p:pic>
      <p:sp>
        <p:nvSpPr>
          <p:cNvPr id="170" name="Google Shape;170;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Detection accuracy per power configuration pair</a:t>
            </a:r>
            <a:endParaRPr/>
          </a:p>
        </p:txBody>
      </p:sp>
      <p:pic>
        <p:nvPicPr>
          <p:cNvPr id="176" name="Google Shape;176;p29"/>
          <p:cNvPicPr preferRelativeResize="0"/>
          <p:nvPr/>
        </p:nvPicPr>
        <p:blipFill>
          <a:blip r:embed="rId3">
            <a:alphaModFix/>
          </a:blip>
          <a:stretch>
            <a:fillRect/>
          </a:stretch>
        </p:blipFill>
        <p:spPr>
          <a:xfrm>
            <a:off x="552450" y="1369263"/>
            <a:ext cx="8039100" cy="2314575"/>
          </a:xfrm>
          <a:prstGeom prst="rect">
            <a:avLst/>
          </a:prstGeom>
          <a:noFill/>
          <a:ln>
            <a:noFill/>
          </a:ln>
        </p:spPr>
      </p:pic>
      <p:sp>
        <p:nvSpPr>
          <p:cNvPr id="177" name="Google Shape;177;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Detection accuracy per power configuration pair</a:t>
            </a:r>
            <a:endParaRPr/>
          </a:p>
        </p:txBody>
      </p:sp>
      <p:pic>
        <p:nvPicPr>
          <p:cNvPr id="183" name="Google Shape;183;p30"/>
          <p:cNvPicPr preferRelativeResize="0"/>
          <p:nvPr/>
        </p:nvPicPr>
        <p:blipFill>
          <a:blip r:embed="rId3">
            <a:alphaModFix/>
          </a:blip>
          <a:stretch>
            <a:fillRect/>
          </a:stretch>
        </p:blipFill>
        <p:spPr>
          <a:xfrm>
            <a:off x="711150" y="1017725"/>
            <a:ext cx="7641953" cy="3820977"/>
          </a:xfrm>
          <a:prstGeom prst="rect">
            <a:avLst/>
          </a:prstGeom>
          <a:noFill/>
          <a:ln>
            <a:noFill/>
          </a:ln>
        </p:spPr>
      </p:pic>
      <p:sp>
        <p:nvSpPr>
          <p:cNvPr id="184" name="Google Shape;184;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Confusion Matrix</a:t>
            </a:r>
            <a:endParaRPr/>
          </a:p>
        </p:txBody>
      </p:sp>
      <p:pic>
        <p:nvPicPr>
          <p:cNvPr id="190" name="Google Shape;190;p31"/>
          <p:cNvPicPr preferRelativeResize="0"/>
          <p:nvPr/>
        </p:nvPicPr>
        <p:blipFill>
          <a:blip r:embed="rId3">
            <a:alphaModFix/>
          </a:blip>
          <a:stretch>
            <a:fillRect/>
          </a:stretch>
        </p:blipFill>
        <p:spPr>
          <a:xfrm>
            <a:off x="1705563" y="1017725"/>
            <a:ext cx="5732864" cy="3820976"/>
          </a:xfrm>
          <a:prstGeom prst="rect">
            <a:avLst/>
          </a:prstGeom>
          <a:noFill/>
          <a:ln>
            <a:noFill/>
          </a:ln>
        </p:spPr>
      </p:pic>
      <p:sp>
        <p:nvSpPr>
          <p:cNvPr id="191" name="Google Shape;191;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 Cellular</a:t>
            </a:r>
            <a:r>
              <a:rPr lang="en"/>
              <a:t> Architecture</a:t>
            </a:r>
            <a:endParaRPr/>
          </a:p>
        </p:txBody>
      </p:sp>
      <p:sp>
        <p:nvSpPr>
          <p:cNvPr id="65" name="Google Shape;65;p14"/>
          <p:cNvSpPr txBox="1"/>
          <p:nvPr>
            <p:ph idx="1" type="body"/>
          </p:nvPr>
        </p:nvSpPr>
        <p:spPr>
          <a:xfrm>
            <a:off x="311700" y="1152475"/>
            <a:ext cx="4729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User Equipment (UE): </a:t>
            </a:r>
            <a:r>
              <a:rPr lang="en"/>
              <a:t>E</a:t>
            </a:r>
            <a:r>
              <a:rPr lang="en"/>
              <a:t>nd-user device (Mobile Phones) communicates wirelessly with gNB.</a:t>
            </a:r>
            <a:endParaRPr/>
          </a:p>
          <a:p>
            <a:pPr indent="0" lvl="0" marL="0" rtl="0" algn="l">
              <a:spcBef>
                <a:spcPts val="1200"/>
              </a:spcBef>
              <a:spcAft>
                <a:spcPts val="0"/>
              </a:spcAft>
              <a:buNone/>
            </a:pPr>
            <a:r>
              <a:rPr b="1" lang="en"/>
              <a:t>gNB (5G Base Station): </a:t>
            </a:r>
            <a:r>
              <a:rPr lang="en"/>
              <a:t>Connects UEs to 5G Core over the air.</a:t>
            </a:r>
            <a:endParaRPr/>
          </a:p>
          <a:p>
            <a:pPr indent="0" lvl="0" marL="0" rtl="0" algn="l">
              <a:spcBef>
                <a:spcPts val="1200"/>
              </a:spcBef>
              <a:spcAft>
                <a:spcPts val="0"/>
              </a:spcAft>
              <a:buNone/>
            </a:pPr>
            <a:r>
              <a:rPr b="1" lang="en"/>
              <a:t>5G Core (5GC):</a:t>
            </a:r>
            <a:r>
              <a:rPr lang="en"/>
              <a:t> it is the cloud-native brain of 5G networks.</a:t>
            </a:r>
            <a:endParaRPr/>
          </a:p>
          <a:p>
            <a:pPr indent="0" lvl="0" marL="0" rtl="0" algn="l">
              <a:spcBef>
                <a:spcPts val="1200"/>
              </a:spcBef>
              <a:spcAft>
                <a:spcPts val="1200"/>
              </a:spcAft>
              <a:buNone/>
            </a:pPr>
            <a:r>
              <a:t/>
            </a:r>
            <a:endParaRPr/>
          </a:p>
        </p:txBody>
      </p:sp>
      <p:pic>
        <p:nvPicPr>
          <p:cNvPr id="66" name="Google Shape;66;p14"/>
          <p:cNvPicPr preferRelativeResize="0"/>
          <p:nvPr/>
        </p:nvPicPr>
        <p:blipFill>
          <a:blip r:embed="rId3">
            <a:alphaModFix/>
          </a:blip>
          <a:stretch>
            <a:fillRect/>
          </a:stretch>
        </p:blipFill>
        <p:spPr>
          <a:xfrm>
            <a:off x="5041200" y="1152475"/>
            <a:ext cx="3798002" cy="2532001"/>
          </a:xfrm>
          <a:prstGeom prst="rect">
            <a:avLst/>
          </a:prstGeom>
          <a:noFill/>
          <a:ln>
            <a:noFill/>
          </a:ln>
        </p:spPr>
      </p:pic>
      <p:sp>
        <p:nvSpPr>
          <p:cNvPr id="67" name="Google Shape;6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Limitations</a:t>
            </a:r>
            <a:endParaRPr/>
          </a:p>
        </p:txBody>
      </p:sp>
      <p:sp>
        <p:nvSpPr>
          <p:cNvPr id="197" name="Google Shape;197;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Latency</a:t>
            </a:r>
            <a:endParaRPr/>
          </a:p>
          <a:p>
            <a:pPr indent="-317500" lvl="1" marL="914400" rtl="0" algn="l">
              <a:spcBef>
                <a:spcPts val="0"/>
              </a:spcBef>
              <a:spcAft>
                <a:spcPts val="0"/>
              </a:spcAft>
              <a:buSzPts val="1400"/>
              <a:buChar char="-"/>
            </a:pPr>
            <a:r>
              <a:rPr lang="en"/>
              <a:t>Sending measurement reports to the core and waiting for analysis cause delay.</a:t>
            </a:r>
            <a:endParaRPr/>
          </a:p>
          <a:p>
            <a:pPr indent="-342900" lvl="0" marL="457200" rtl="0" algn="l">
              <a:spcBef>
                <a:spcPts val="0"/>
              </a:spcBef>
              <a:spcAft>
                <a:spcPts val="0"/>
              </a:spcAft>
              <a:buSzPts val="1800"/>
              <a:buChar char="-"/>
            </a:pPr>
            <a:r>
              <a:rPr b="1" lang="en"/>
              <a:t>Processing overhead</a:t>
            </a:r>
            <a:endParaRPr b="1"/>
          </a:p>
          <a:p>
            <a:pPr indent="-317500" lvl="1" marL="914400" rtl="0" algn="l">
              <a:spcBef>
                <a:spcPts val="0"/>
              </a:spcBef>
              <a:spcAft>
                <a:spcPts val="0"/>
              </a:spcAft>
              <a:buSzPts val="1400"/>
              <a:buChar char="-"/>
            </a:pPr>
            <a:r>
              <a:rPr lang="en"/>
              <a:t>Core receive huge data from different UEs that adds up large processing overhead.</a:t>
            </a:r>
            <a:endParaRPr/>
          </a:p>
          <a:p>
            <a:pPr indent="-342900" lvl="0" marL="457200" rtl="0" algn="l">
              <a:spcBef>
                <a:spcPts val="0"/>
              </a:spcBef>
              <a:spcAft>
                <a:spcPts val="0"/>
              </a:spcAft>
              <a:buSzPts val="1800"/>
              <a:buChar char="-"/>
            </a:pPr>
            <a:r>
              <a:rPr b="1" lang="en"/>
              <a:t>Signaling overhead</a:t>
            </a:r>
            <a:r>
              <a:rPr lang="en"/>
              <a:t> </a:t>
            </a:r>
            <a:endParaRPr/>
          </a:p>
          <a:p>
            <a:pPr indent="-317500" lvl="1" marL="914400" rtl="0" algn="l">
              <a:spcBef>
                <a:spcPts val="0"/>
              </a:spcBef>
              <a:spcAft>
                <a:spcPts val="0"/>
              </a:spcAft>
              <a:buSzPts val="1400"/>
              <a:buChar char="-"/>
            </a:pPr>
            <a:r>
              <a:rPr lang="en"/>
              <a:t>Transmitting large amounts of measurement data from UEs/gNBs to the core consumes more bandwidth.</a:t>
            </a:r>
            <a:endParaRPr/>
          </a:p>
        </p:txBody>
      </p:sp>
      <p:sp>
        <p:nvSpPr>
          <p:cNvPr id="198" name="Google Shape;198;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Implemented the Measurement Reporting feature in 5G Prototype of UE of srsRAN 5g Simulator.</a:t>
            </a:r>
            <a:endParaRPr/>
          </a:p>
          <a:p>
            <a:pPr indent="-342900" lvl="0" marL="457200" rtl="0" algn="l">
              <a:spcBef>
                <a:spcPts val="0"/>
              </a:spcBef>
              <a:spcAft>
                <a:spcPts val="0"/>
              </a:spcAft>
              <a:buSzPts val="1800"/>
              <a:buChar char="-"/>
            </a:pPr>
            <a:r>
              <a:rPr lang="en"/>
              <a:t>This includes </a:t>
            </a:r>
            <a:r>
              <a:rPr b="1" lang="en"/>
              <a:t>periodic</a:t>
            </a:r>
            <a:r>
              <a:rPr lang="en"/>
              <a:t> and </a:t>
            </a:r>
            <a:r>
              <a:rPr b="1" lang="en"/>
              <a:t>event-Triggered</a:t>
            </a:r>
            <a:r>
              <a:rPr lang="en"/>
              <a:t> reporting, calculation of RSRQ, and transmission of these reports to the gNB.</a:t>
            </a:r>
            <a:endParaRPr b="1"/>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b="1" lang="en"/>
              <a:t>Simulation Setup:</a:t>
            </a:r>
            <a:endParaRPr b="1"/>
          </a:p>
          <a:p>
            <a:pPr indent="-317500" lvl="1" marL="914400" rtl="0" algn="l">
              <a:spcBef>
                <a:spcPts val="0"/>
              </a:spcBef>
              <a:spcAft>
                <a:spcPts val="0"/>
              </a:spcAft>
              <a:buSzPts val="1400"/>
              <a:buChar char="-"/>
            </a:pPr>
            <a:r>
              <a:rPr lang="en"/>
              <a:t>Open5gs as a 5G core.</a:t>
            </a:r>
            <a:endParaRPr/>
          </a:p>
          <a:p>
            <a:pPr indent="-317500" lvl="1" marL="914400" rtl="0" algn="l">
              <a:spcBef>
                <a:spcPts val="0"/>
              </a:spcBef>
              <a:spcAft>
                <a:spcPts val="0"/>
              </a:spcAft>
              <a:buSzPts val="1400"/>
              <a:buChar char="-"/>
            </a:pPr>
            <a:r>
              <a:rPr lang="en"/>
              <a:t>gNB from srsRAN Project.</a:t>
            </a:r>
            <a:endParaRPr/>
          </a:p>
          <a:p>
            <a:pPr indent="-317500" lvl="1" marL="914400" rtl="0" algn="l">
              <a:spcBef>
                <a:spcPts val="0"/>
              </a:spcBef>
              <a:spcAft>
                <a:spcPts val="0"/>
              </a:spcAft>
              <a:buSzPts val="1400"/>
              <a:buChar char="-"/>
            </a:pPr>
            <a:r>
              <a:rPr lang="en"/>
              <a:t>5G UE prototype from srsran 4G.</a:t>
            </a:r>
            <a:endParaRPr/>
          </a:p>
        </p:txBody>
      </p:sp>
      <p:sp>
        <p:nvSpPr>
          <p:cNvPr id="204" name="Google Shape;204;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Other work: srsRAN Enhancement</a:t>
            </a:r>
            <a:endParaRPr/>
          </a:p>
        </p:txBody>
      </p:sp>
      <p:sp>
        <p:nvSpPr>
          <p:cNvPr id="205" name="Google Shape;205;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Periodic Reporting</a:t>
            </a:r>
            <a:endParaRPr/>
          </a:p>
        </p:txBody>
      </p:sp>
      <p:sp>
        <p:nvSpPr>
          <p:cNvPr id="211" name="Google Shape;211;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Measurement reports are sent at regular intervals as specified in the RRC re-configuration msg received from gNB.</a:t>
            </a:r>
            <a:endParaRPr/>
          </a:p>
          <a:p>
            <a:pPr indent="-342900" lvl="0" marL="457200" rtl="0" algn="l">
              <a:spcBef>
                <a:spcPts val="0"/>
              </a:spcBef>
              <a:spcAft>
                <a:spcPts val="0"/>
              </a:spcAft>
              <a:buSzPts val="1800"/>
              <a:buChar char="-"/>
            </a:pPr>
            <a:r>
              <a:rPr lang="en"/>
              <a:t>It allows continuous monitoring.</a:t>
            </a:r>
            <a:endParaRPr/>
          </a:p>
          <a:p>
            <a:pPr indent="0" lvl="0" marL="0" rtl="0" algn="l">
              <a:spcBef>
                <a:spcPts val="1200"/>
              </a:spcBef>
              <a:spcAft>
                <a:spcPts val="1200"/>
              </a:spcAft>
              <a:buNone/>
            </a:pPr>
            <a:r>
              <a:t/>
            </a:r>
            <a:endParaRPr/>
          </a:p>
        </p:txBody>
      </p:sp>
      <p:sp>
        <p:nvSpPr>
          <p:cNvPr id="212" name="Google Shape;212;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Event Triggered Reporting</a:t>
            </a:r>
            <a:endParaRPr/>
          </a:p>
        </p:txBody>
      </p:sp>
      <p:sp>
        <p:nvSpPr>
          <p:cNvPr id="218" name="Google Shape;218;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Reports are sent only when certain conditions or thresholds are met, reducing signaling overhead.</a:t>
            </a:r>
            <a:endParaRPr/>
          </a:p>
          <a:p>
            <a:pPr indent="-342900" lvl="0" marL="457200" rtl="0" algn="l">
              <a:spcBef>
                <a:spcPts val="0"/>
              </a:spcBef>
              <a:spcAft>
                <a:spcPts val="0"/>
              </a:spcAft>
              <a:buSzPts val="1800"/>
              <a:buChar char="-"/>
            </a:pPr>
            <a:r>
              <a:rPr lang="en"/>
              <a:t>These are the events implemented which are specified in 3GPP specification 38.331 for 5G NR:</a:t>
            </a:r>
            <a:endParaRPr/>
          </a:p>
          <a:p>
            <a:pPr indent="-317500" lvl="1" marL="914400" rtl="0" algn="l">
              <a:spcBef>
                <a:spcPts val="0"/>
              </a:spcBef>
              <a:spcAft>
                <a:spcPts val="0"/>
              </a:spcAft>
              <a:buSzPts val="1400"/>
              <a:buChar char="-"/>
            </a:pPr>
            <a:r>
              <a:rPr lang="en"/>
              <a:t>Event A1 (Serving becomes better than threshold)</a:t>
            </a:r>
            <a:endParaRPr/>
          </a:p>
          <a:p>
            <a:pPr indent="-317500" lvl="1" marL="914400" rtl="0" algn="l">
              <a:spcBef>
                <a:spcPts val="0"/>
              </a:spcBef>
              <a:spcAft>
                <a:spcPts val="0"/>
              </a:spcAft>
              <a:buSzPts val="1400"/>
              <a:buChar char="-"/>
            </a:pPr>
            <a:r>
              <a:rPr lang="en"/>
              <a:t>Event A2 (Serving becomes worse than threshold)</a:t>
            </a:r>
            <a:endParaRPr/>
          </a:p>
          <a:p>
            <a:pPr indent="-317500" lvl="1" marL="914400" rtl="0" algn="l">
              <a:spcBef>
                <a:spcPts val="0"/>
              </a:spcBef>
              <a:spcAft>
                <a:spcPts val="0"/>
              </a:spcAft>
              <a:buSzPts val="1400"/>
              <a:buChar char="-"/>
            </a:pPr>
            <a:r>
              <a:rPr lang="en"/>
              <a:t>Event A3 (Neighbor becomes offset better than SpCell)</a:t>
            </a:r>
            <a:endParaRPr/>
          </a:p>
          <a:p>
            <a:pPr indent="-317500" lvl="1" marL="914400" rtl="0" algn="l">
              <a:spcBef>
                <a:spcPts val="0"/>
              </a:spcBef>
              <a:spcAft>
                <a:spcPts val="0"/>
              </a:spcAft>
              <a:buSzPts val="1400"/>
              <a:buChar char="-"/>
            </a:pPr>
            <a:r>
              <a:rPr lang="en"/>
              <a:t>Event A4 (Neighbor becomes better than threshold)</a:t>
            </a:r>
            <a:endParaRPr/>
          </a:p>
          <a:p>
            <a:pPr indent="-317500" lvl="1" marL="914400" rtl="0" algn="l">
              <a:spcBef>
                <a:spcPts val="0"/>
              </a:spcBef>
              <a:spcAft>
                <a:spcPts val="0"/>
              </a:spcAft>
              <a:buSzPts val="1400"/>
              <a:buChar char="-"/>
            </a:pPr>
            <a:r>
              <a:rPr lang="en"/>
              <a:t>Event A5 (SpCell becomes worse than threshold1 and neighbor becomes better than threshold2)</a:t>
            </a:r>
            <a:endParaRPr/>
          </a:p>
          <a:p>
            <a:pPr indent="-317500" lvl="1" marL="914400" rtl="0" algn="l">
              <a:spcBef>
                <a:spcPts val="0"/>
              </a:spcBef>
              <a:spcAft>
                <a:spcPts val="0"/>
              </a:spcAft>
              <a:buSzPts val="1400"/>
              <a:buChar char="-"/>
            </a:pPr>
            <a:r>
              <a:rPr lang="en"/>
              <a:t>Event A6 (Neighbour becomes offset better than SCell)</a:t>
            </a:r>
            <a:endParaRPr/>
          </a:p>
        </p:txBody>
      </p:sp>
      <p:sp>
        <p:nvSpPr>
          <p:cNvPr id="219" name="Google Shape;219;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gNB logs: RRC re-configuration message sent by gNB</a:t>
            </a:r>
            <a:endParaRPr/>
          </a:p>
        </p:txBody>
      </p:sp>
      <p:sp>
        <p:nvSpPr>
          <p:cNvPr id="225" name="Google Shape;225;p36"/>
          <p:cNvSpPr txBox="1"/>
          <p:nvPr>
            <p:ph idx="1" type="body"/>
          </p:nvPr>
        </p:nvSpPr>
        <p:spPr>
          <a:xfrm>
            <a:off x="311700" y="1152475"/>
            <a:ext cx="4129500" cy="3416400"/>
          </a:xfrm>
          <a:prstGeom prst="rect">
            <a:avLst/>
          </a:prstGeom>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77500" lnSpcReduction="20000"/>
          </a:bodyPr>
          <a:lstStyle/>
          <a:p>
            <a:pPr indent="-317182" lvl="0" marL="457200" rtl="0" algn="l">
              <a:spcBef>
                <a:spcPts val="0"/>
              </a:spcBef>
              <a:spcAft>
                <a:spcPts val="0"/>
              </a:spcAft>
              <a:buSzPct val="100000"/>
              <a:buChar char="-"/>
            </a:pPr>
            <a:r>
              <a:rPr lang="en"/>
              <a:t>……………………………………………</a:t>
            </a:r>
            <a:endParaRPr/>
          </a:p>
          <a:p>
            <a:pPr indent="-317182" lvl="0" marL="457200" rtl="0" algn="l">
              <a:spcBef>
                <a:spcPts val="0"/>
              </a:spcBef>
              <a:spcAft>
                <a:spcPts val="0"/>
              </a:spcAft>
              <a:buSzPct val="100000"/>
              <a:buChar char="-"/>
            </a:pPr>
            <a:r>
              <a:rPr lang="en"/>
              <a:t>……………………………………………</a:t>
            </a:r>
            <a:endParaRPr/>
          </a:p>
          <a:p>
            <a:pPr indent="-317182" lvl="0" marL="457200" rtl="0" algn="l">
              <a:spcBef>
                <a:spcPts val="0"/>
              </a:spcBef>
              <a:spcAft>
                <a:spcPts val="0"/>
              </a:spcAft>
              <a:buSzPct val="100000"/>
              <a:buChar char="-"/>
            </a:pPr>
            <a:r>
              <a:rPr lang="en"/>
              <a:t>"reportConfigToAddModList": [</a:t>
            </a:r>
            <a:endParaRPr/>
          </a:p>
          <a:p>
            <a:pPr indent="-317182" lvl="0" marL="457200" rtl="0" algn="l">
              <a:spcBef>
                <a:spcPts val="0"/>
              </a:spcBef>
              <a:spcAft>
                <a:spcPts val="0"/>
              </a:spcAft>
              <a:buSzPct val="100000"/>
              <a:buChar char="-"/>
            </a:pPr>
            <a:r>
              <a:rPr lang="en"/>
              <a:t>                    {</a:t>
            </a:r>
            <a:endParaRPr/>
          </a:p>
          <a:p>
            <a:pPr indent="-317182" lvl="0" marL="457200" rtl="0" algn="l">
              <a:spcBef>
                <a:spcPts val="0"/>
              </a:spcBef>
              <a:spcAft>
                <a:spcPts val="0"/>
              </a:spcAft>
              <a:buSzPct val="100000"/>
              <a:buChar char="-"/>
            </a:pPr>
            <a:r>
              <a:rPr lang="en"/>
              <a:t>                      "reportConfigId": 1,</a:t>
            </a:r>
            <a:endParaRPr/>
          </a:p>
          <a:p>
            <a:pPr indent="-317182" lvl="0" marL="457200" rtl="0" algn="l">
              <a:spcBef>
                <a:spcPts val="0"/>
              </a:spcBef>
              <a:spcAft>
                <a:spcPts val="0"/>
              </a:spcAft>
              <a:buSzPct val="100000"/>
              <a:buChar char="-"/>
            </a:pPr>
            <a:r>
              <a:rPr lang="en"/>
              <a:t>                      "reportConfig": {</a:t>
            </a:r>
            <a:endParaRPr/>
          </a:p>
          <a:p>
            <a:pPr indent="-317182" lvl="0" marL="457200" rtl="0" algn="l">
              <a:spcBef>
                <a:spcPts val="0"/>
              </a:spcBef>
              <a:spcAft>
                <a:spcPts val="0"/>
              </a:spcAft>
              <a:buSzPct val="100000"/>
              <a:buChar char="-"/>
            </a:pPr>
            <a:r>
              <a:rPr lang="en"/>
              <a:t>                        "reportConfigNR": {</a:t>
            </a:r>
            <a:endParaRPr/>
          </a:p>
          <a:p>
            <a:pPr indent="-317182" lvl="0" marL="457200" rtl="0" algn="l">
              <a:spcBef>
                <a:spcPts val="0"/>
              </a:spcBef>
              <a:spcAft>
                <a:spcPts val="0"/>
              </a:spcAft>
              <a:buSzPct val="100000"/>
              <a:buChar char="-"/>
            </a:pPr>
            <a:r>
              <a:rPr lang="en"/>
              <a:t>                          "reportType": {</a:t>
            </a:r>
            <a:endParaRPr/>
          </a:p>
          <a:p>
            <a:pPr indent="-317182" lvl="0" marL="457200" rtl="0" algn="l">
              <a:spcBef>
                <a:spcPts val="0"/>
              </a:spcBef>
              <a:spcAft>
                <a:spcPts val="0"/>
              </a:spcAft>
              <a:buSzPct val="100000"/>
              <a:buChar char="-"/>
            </a:pPr>
            <a:r>
              <a:rPr lang="en"/>
              <a:t>                            "eventTriggered": {</a:t>
            </a:r>
            <a:endParaRPr/>
          </a:p>
          <a:p>
            <a:pPr indent="-317182" lvl="0" marL="457200" rtl="0" algn="l">
              <a:spcBef>
                <a:spcPts val="0"/>
              </a:spcBef>
              <a:spcAft>
                <a:spcPts val="0"/>
              </a:spcAft>
              <a:buSzPct val="100000"/>
              <a:buChar char="-"/>
            </a:pPr>
            <a:r>
              <a:rPr lang="en"/>
              <a:t>                              "eventId": {</a:t>
            </a:r>
            <a:endParaRPr/>
          </a:p>
          <a:p>
            <a:pPr indent="-317182" lvl="0" marL="457200" rtl="0" algn="l">
              <a:spcBef>
                <a:spcPts val="0"/>
              </a:spcBef>
              <a:spcAft>
                <a:spcPts val="0"/>
              </a:spcAft>
              <a:buSzPct val="100000"/>
              <a:buChar char="-"/>
            </a:pPr>
            <a:r>
              <a:rPr lang="en"/>
              <a:t>                                "eventA1": {</a:t>
            </a:r>
            <a:endParaRPr/>
          </a:p>
          <a:p>
            <a:pPr indent="-317182" lvl="0" marL="457200" rtl="0" algn="l">
              <a:spcBef>
                <a:spcPts val="0"/>
              </a:spcBef>
              <a:spcAft>
                <a:spcPts val="0"/>
              </a:spcAft>
              <a:buSzPct val="100000"/>
              <a:buChar char="-"/>
            </a:pPr>
            <a:r>
              <a:rPr lang="en"/>
              <a:t>                                  "a1-Threshold": {</a:t>
            </a:r>
            <a:endParaRPr/>
          </a:p>
          <a:p>
            <a:pPr indent="-317182" lvl="0" marL="457200" rtl="0" algn="l">
              <a:spcBef>
                <a:spcPts val="0"/>
              </a:spcBef>
              <a:spcAft>
                <a:spcPts val="0"/>
              </a:spcAft>
              <a:buSzPct val="100000"/>
              <a:buChar char="-"/>
            </a:pPr>
            <a:r>
              <a:rPr lang="en"/>
              <a:t>                                    "rsrp": 6</a:t>
            </a:r>
            <a:endParaRPr/>
          </a:p>
          <a:p>
            <a:pPr indent="-317182" lvl="0" marL="457200" rtl="0" algn="l">
              <a:spcBef>
                <a:spcPts val="0"/>
              </a:spcBef>
              <a:spcAft>
                <a:spcPts val="0"/>
              </a:spcAft>
              <a:buSzPct val="100000"/>
              <a:buChar char="-"/>
            </a:pPr>
            <a:r>
              <a:rPr lang="en"/>
              <a:t>                                  },</a:t>
            </a:r>
            <a:endParaRPr/>
          </a:p>
          <a:p>
            <a:pPr indent="-317182" lvl="0" marL="457200" rtl="0" algn="l">
              <a:spcBef>
                <a:spcPts val="0"/>
              </a:spcBef>
              <a:spcAft>
                <a:spcPts val="0"/>
              </a:spcAft>
              <a:buSzPct val="100000"/>
              <a:buChar char="-"/>
            </a:pPr>
            <a:r>
              <a:rPr lang="en"/>
              <a:t>……………………………..………………</a:t>
            </a:r>
            <a:r>
              <a:rPr lang="en"/>
              <a:t>	</a:t>
            </a:r>
            <a:endParaRPr/>
          </a:p>
          <a:p>
            <a:pPr indent="-317182" lvl="0" marL="457200" rtl="0" algn="l">
              <a:spcBef>
                <a:spcPts val="0"/>
              </a:spcBef>
              <a:spcAft>
                <a:spcPts val="0"/>
              </a:spcAft>
              <a:buSzPct val="100000"/>
              <a:buChar char="-"/>
            </a:pPr>
            <a:r>
              <a:rPr lang="en"/>
              <a:t>……………………………..………………	</a:t>
            </a:r>
            <a:endParaRPr/>
          </a:p>
        </p:txBody>
      </p:sp>
      <p:sp>
        <p:nvSpPr>
          <p:cNvPr id="226" name="Google Shape;226;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UE Logs: </a:t>
            </a:r>
            <a:r>
              <a:rPr lang="en"/>
              <a:t>Measurement Report prepared by UE</a:t>
            </a:r>
            <a:endParaRPr/>
          </a:p>
        </p:txBody>
      </p:sp>
      <p:sp>
        <p:nvSpPr>
          <p:cNvPr id="232" name="Google Shape;232;p37"/>
          <p:cNvSpPr txBox="1"/>
          <p:nvPr>
            <p:ph idx="1" type="body"/>
          </p:nvPr>
        </p:nvSpPr>
        <p:spPr>
          <a:xfrm>
            <a:off x="311700" y="1017725"/>
            <a:ext cx="5515200" cy="3945300"/>
          </a:xfrm>
          <a:prstGeom prst="rect">
            <a:avLst/>
          </a:prstGeom>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55000" lnSpcReduction="20000"/>
          </a:bodyPr>
          <a:lstStyle/>
          <a:p>
            <a:pPr indent="-291465" lvl="0" marL="457200" rtl="0" algn="l">
              <a:spcBef>
                <a:spcPts val="0"/>
              </a:spcBef>
              <a:spcAft>
                <a:spcPts val="0"/>
              </a:spcAft>
              <a:buSzPct val="100000"/>
              <a:buChar char="-"/>
            </a:pPr>
            <a:r>
              <a:rPr lang="en"/>
              <a:t>2025-05-13T20:24:34.136856 [RRC-NR ] [D] SRB1 - </a:t>
            </a:r>
            <a:r>
              <a:rPr b="1" lang="en"/>
              <a:t>Tx measurementReport</a:t>
            </a:r>
            <a:r>
              <a:rPr lang="en"/>
              <a:t> (9 B)</a:t>
            </a:r>
            <a:endParaRPr/>
          </a:p>
          <a:p>
            <a:pPr indent="-291465" lvl="0" marL="457200" rtl="0" algn="l">
              <a:spcBef>
                <a:spcPts val="0"/>
              </a:spcBef>
              <a:spcAft>
                <a:spcPts val="0"/>
              </a:spcAft>
              <a:buSzPct val="100000"/>
              <a:buChar char="-"/>
            </a:pPr>
            <a:r>
              <a:rPr lang="en"/>
              <a:t>    0000: 00 00 05 e4 01 5c e1 ee c0</a:t>
            </a:r>
            <a:endParaRPr/>
          </a:p>
          <a:p>
            <a:pPr indent="-291465" lvl="0" marL="457200" rtl="0" algn="l">
              <a:spcBef>
                <a:spcPts val="0"/>
              </a:spcBef>
              <a:spcAft>
                <a:spcPts val="0"/>
              </a:spcAft>
              <a:buSzPct val="100000"/>
              <a:buChar char="-"/>
            </a:pPr>
            <a:r>
              <a:rPr lang="en"/>
              <a:t>2025-05-13T20:24:34.136858 [RRC-NR ] [D] Content:[</a:t>
            </a:r>
            <a:endParaRPr/>
          </a:p>
          <a:p>
            <a:pPr indent="-291465" lvl="0" marL="457200" rtl="0" algn="l">
              <a:spcBef>
                <a:spcPts val="0"/>
              </a:spcBef>
              <a:spcAft>
                <a:spcPts val="0"/>
              </a:spcAft>
              <a:buSzPct val="100000"/>
              <a:buChar char="-"/>
            </a:pPr>
            <a:r>
              <a:rPr lang="en"/>
              <a:t>  {</a:t>
            </a:r>
            <a:endParaRPr/>
          </a:p>
          <a:p>
            <a:pPr indent="-291465" lvl="0" marL="457200" rtl="0" algn="l">
              <a:spcBef>
                <a:spcPts val="0"/>
              </a:spcBef>
              <a:spcAft>
                <a:spcPts val="0"/>
              </a:spcAft>
              <a:buSzPct val="100000"/>
              <a:buChar char="-"/>
            </a:pPr>
            <a:r>
              <a:rPr lang="en"/>
              <a:t>    "UL-DCCH-Message": {</a:t>
            </a:r>
            <a:endParaRPr/>
          </a:p>
          <a:p>
            <a:pPr indent="-291465" lvl="0" marL="457200" rtl="0" algn="l">
              <a:spcBef>
                <a:spcPts val="0"/>
              </a:spcBef>
              <a:spcAft>
                <a:spcPts val="0"/>
              </a:spcAft>
              <a:buSzPct val="100000"/>
              <a:buChar char="-"/>
            </a:pPr>
            <a:r>
              <a:rPr lang="en"/>
              <a:t>      "message": {</a:t>
            </a:r>
            <a:endParaRPr/>
          </a:p>
          <a:p>
            <a:pPr indent="-291465" lvl="0" marL="457200" rtl="0" algn="l">
              <a:spcBef>
                <a:spcPts val="0"/>
              </a:spcBef>
              <a:spcAft>
                <a:spcPts val="0"/>
              </a:spcAft>
              <a:buSzPct val="100000"/>
              <a:buChar char="-"/>
            </a:pPr>
            <a:r>
              <a:rPr lang="en"/>
              <a:t>        "c1": {</a:t>
            </a:r>
            <a:endParaRPr/>
          </a:p>
          <a:p>
            <a:pPr indent="-291465" lvl="0" marL="457200" rtl="0" algn="l">
              <a:spcBef>
                <a:spcPts val="0"/>
              </a:spcBef>
              <a:spcAft>
                <a:spcPts val="0"/>
              </a:spcAft>
              <a:buSzPct val="100000"/>
              <a:buChar char="-"/>
            </a:pPr>
            <a:r>
              <a:rPr lang="en"/>
              <a:t>          "measurementReport": {</a:t>
            </a:r>
            <a:endParaRPr/>
          </a:p>
          <a:p>
            <a:pPr indent="-291465" lvl="0" marL="457200" rtl="0" algn="l">
              <a:spcBef>
                <a:spcPts val="0"/>
              </a:spcBef>
              <a:spcAft>
                <a:spcPts val="0"/>
              </a:spcAft>
              <a:buSzPct val="100000"/>
              <a:buChar char="-"/>
            </a:pPr>
            <a:r>
              <a:rPr lang="en"/>
              <a:t>            "criticalExtensions": {</a:t>
            </a:r>
            <a:endParaRPr/>
          </a:p>
          <a:p>
            <a:pPr indent="-291465" lvl="0" marL="457200" rtl="0" algn="l">
              <a:spcBef>
                <a:spcPts val="0"/>
              </a:spcBef>
              <a:spcAft>
                <a:spcPts val="0"/>
              </a:spcAft>
              <a:buSzPct val="100000"/>
              <a:buChar char="-"/>
            </a:pPr>
            <a:r>
              <a:rPr lang="en"/>
              <a:t>              "measurementReport": {</a:t>
            </a:r>
            <a:endParaRPr/>
          </a:p>
          <a:p>
            <a:pPr indent="-291465" lvl="0" marL="457200" rtl="0" algn="l">
              <a:spcBef>
                <a:spcPts val="0"/>
              </a:spcBef>
              <a:spcAft>
                <a:spcPts val="0"/>
              </a:spcAft>
              <a:buSzPct val="100000"/>
              <a:buChar char="-"/>
            </a:pPr>
            <a:r>
              <a:rPr lang="en"/>
              <a:t>                "measResults": {</a:t>
            </a:r>
            <a:endParaRPr/>
          </a:p>
          <a:p>
            <a:pPr indent="-291465" lvl="0" marL="457200" rtl="0" algn="l">
              <a:spcBef>
                <a:spcPts val="0"/>
              </a:spcBef>
              <a:spcAft>
                <a:spcPts val="0"/>
              </a:spcAft>
              <a:buSzPct val="100000"/>
              <a:buChar char="-"/>
            </a:pPr>
            <a:r>
              <a:rPr lang="en"/>
              <a:t>                  "measId": 1,</a:t>
            </a:r>
            <a:endParaRPr/>
          </a:p>
          <a:p>
            <a:pPr indent="-291465" lvl="0" marL="457200" rtl="0" algn="l">
              <a:spcBef>
                <a:spcPts val="0"/>
              </a:spcBef>
              <a:spcAft>
                <a:spcPts val="0"/>
              </a:spcAft>
              <a:buSzPct val="100000"/>
              <a:buChar char="-"/>
            </a:pPr>
            <a:r>
              <a:rPr lang="en"/>
              <a:t>                  "measResultServingMOList": [</a:t>
            </a:r>
            <a:endParaRPr/>
          </a:p>
          <a:p>
            <a:pPr indent="-291465" lvl="0" marL="457200" rtl="0" algn="l">
              <a:spcBef>
                <a:spcPts val="0"/>
              </a:spcBef>
              <a:spcAft>
                <a:spcPts val="0"/>
              </a:spcAft>
              <a:buSzPct val="100000"/>
              <a:buChar char="-"/>
            </a:pPr>
            <a:r>
              <a:rPr lang="en"/>
              <a:t>                    {</a:t>
            </a:r>
            <a:endParaRPr/>
          </a:p>
          <a:p>
            <a:pPr indent="-291465" lvl="0" marL="457200" rtl="0" algn="l">
              <a:spcBef>
                <a:spcPts val="0"/>
              </a:spcBef>
              <a:spcAft>
                <a:spcPts val="0"/>
              </a:spcAft>
              <a:buSzPct val="100000"/>
              <a:buChar char="-"/>
            </a:pPr>
            <a:r>
              <a:rPr lang="en"/>
              <a:t>                      "servCellId": 30,</a:t>
            </a:r>
            <a:endParaRPr/>
          </a:p>
          <a:p>
            <a:pPr indent="-291465" lvl="0" marL="457200" rtl="0" algn="l">
              <a:spcBef>
                <a:spcPts val="0"/>
              </a:spcBef>
              <a:spcAft>
                <a:spcPts val="0"/>
              </a:spcAft>
              <a:buSzPct val="100000"/>
              <a:buChar char="-"/>
            </a:pPr>
            <a:r>
              <a:rPr lang="en"/>
              <a:t>                      "measResultServingCell": {</a:t>
            </a:r>
            <a:endParaRPr/>
          </a:p>
          <a:p>
            <a:pPr indent="-291465" lvl="0" marL="457200" rtl="0" algn="l">
              <a:spcBef>
                <a:spcPts val="0"/>
              </a:spcBef>
              <a:spcAft>
                <a:spcPts val="0"/>
              </a:spcAft>
              <a:buSzPct val="100000"/>
              <a:buChar char="-"/>
            </a:pPr>
            <a:r>
              <a:rPr lang="en"/>
              <a:t>                        "physCellId": 1,</a:t>
            </a:r>
            <a:endParaRPr/>
          </a:p>
          <a:p>
            <a:pPr indent="-291465" lvl="0" marL="457200" rtl="0" algn="l">
              <a:spcBef>
                <a:spcPts val="0"/>
              </a:spcBef>
              <a:spcAft>
                <a:spcPts val="0"/>
              </a:spcAft>
              <a:buSzPct val="100000"/>
              <a:buChar char="-"/>
            </a:pPr>
            <a:r>
              <a:rPr lang="en"/>
              <a:t>                        "measResult": {</a:t>
            </a:r>
            <a:endParaRPr/>
          </a:p>
          <a:p>
            <a:pPr indent="-291465" lvl="0" marL="457200" rtl="0" algn="l">
              <a:spcBef>
                <a:spcPts val="0"/>
              </a:spcBef>
              <a:spcAft>
                <a:spcPts val="0"/>
              </a:spcAft>
              <a:buSzPct val="100000"/>
              <a:buChar char="-"/>
            </a:pPr>
            <a:r>
              <a:rPr lang="en"/>
              <a:t>                          "cellResults": {</a:t>
            </a:r>
            <a:endParaRPr/>
          </a:p>
          <a:p>
            <a:pPr indent="-291465" lvl="0" marL="457200" rtl="0" algn="l">
              <a:spcBef>
                <a:spcPts val="0"/>
              </a:spcBef>
              <a:spcAft>
                <a:spcPts val="0"/>
              </a:spcAft>
              <a:buSzPct val="100000"/>
              <a:buChar char="-"/>
            </a:pPr>
            <a:r>
              <a:rPr lang="en"/>
              <a:t>                            "resultsSSB-Cell": {</a:t>
            </a:r>
            <a:endParaRPr/>
          </a:p>
          <a:p>
            <a:pPr indent="-291465" lvl="0" marL="457200" rtl="0" algn="l">
              <a:spcBef>
                <a:spcPts val="0"/>
              </a:spcBef>
              <a:spcAft>
                <a:spcPts val="0"/>
              </a:spcAft>
              <a:buSzPct val="100000"/>
              <a:buChar char="-"/>
            </a:pPr>
            <a:r>
              <a:rPr lang="en"/>
              <a:t>                              "rsrp": 28,</a:t>
            </a:r>
            <a:endParaRPr/>
          </a:p>
          <a:p>
            <a:pPr indent="-291465" lvl="0" marL="457200" rtl="0" algn="l">
              <a:spcBef>
                <a:spcPts val="0"/>
              </a:spcBef>
              <a:spcAft>
                <a:spcPts val="0"/>
              </a:spcAft>
              <a:buSzPct val="100000"/>
              <a:buChar char="-"/>
            </a:pPr>
            <a:r>
              <a:rPr lang="en"/>
              <a:t>                              "rsrq": 30,</a:t>
            </a:r>
            <a:endParaRPr/>
          </a:p>
          <a:p>
            <a:pPr indent="-291465" lvl="0" marL="457200" rtl="0" algn="l">
              <a:spcBef>
                <a:spcPts val="0"/>
              </a:spcBef>
              <a:spcAft>
                <a:spcPts val="0"/>
              </a:spcAft>
              <a:buSzPct val="100000"/>
              <a:buChar char="-"/>
            </a:pPr>
            <a:r>
              <a:rPr lang="en"/>
              <a:t>                              "sinr": 118</a:t>
            </a:r>
            <a:endParaRPr/>
          </a:p>
          <a:p>
            <a:pPr indent="-291465" lvl="0" marL="457200" rtl="0" algn="l">
              <a:spcBef>
                <a:spcPts val="0"/>
              </a:spcBef>
              <a:spcAft>
                <a:spcPts val="0"/>
              </a:spcAft>
              <a:buSzPct val="100000"/>
              <a:buChar char="-"/>
            </a:pPr>
            <a:r>
              <a:rPr lang="en"/>
              <a:t>                            }</a:t>
            </a:r>
            <a:endParaRPr/>
          </a:p>
          <a:p>
            <a:pPr indent="-291465" lvl="0" marL="457200" rtl="0" algn="l">
              <a:spcBef>
                <a:spcPts val="0"/>
              </a:spcBef>
              <a:spcAft>
                <a:spcPts val="0"/>
              </a:spcAft>
              <a:buSzPct val="100000"/>
              <a:buChar char="-"/>
            </a:pPr>
            <a:r>
              <a:rPr lang="en"/>
              <a:t>                          }</a:t>
            </a:r>
            <a:endParaRPr/>
          </a:p>
        </p:txBody>
      </p:sp>
      <p:sp>
        <p:nvSpPr>
          <p:cNvPr id="233" name="Google Shape;233;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Measurement Report received at GNB</a:t>
            </a:r>
            <a:endParaRPr/>
          </a:p>
        </p:txBody>
      </p:sp>
      <p:sp>
        <p:nvSpPr>
          <p:cNvPr id="239" name="Google Shape;239;p38"/>
          <p:cNvSpPr txBox="1"/>
          <p:nvPr>
            <p:ph idx="1" type="body"/>
          </p:nvPr>
        </p:nvSpPr>
        <p:spPr>
          <a:xfrm>
            <a:off x="311700" y="916125"/>
            <a:ext cx="7170900" cy="4054800"/>
          </a:xfrm>
          <a:prstGeom prst="rect">
            <a:avLst/>
          </a:prstGeom>
          <a:ln cap="flat" cmpd="sng" w="19050">
            <a:solidFill>
              <a:srgbClr val="000000"/>
            </a:solidFill>
            <a:prstDash val="solid"/>
            <a:round/>
            <a:headEnd len="sm" w="sm" type="none"/>
            <a:tailEnd len="sm" w="sm" type="none"/>
          </a:ln>
        </p:spPr>
        <p:txBody>
          <a:bodyPr anchorCtr="0" anchor="t" bIns="91425" lIns="91425" spcFirstLastPara="1" rIns="91425" wrap="square" tIns="91425">
            <a:normAutofit fontScale="55000" lnSpcReduction="10000"/>
          </a:bodyPr>
          <a:lstStyle/>
          <a:p>
            <a:pPr indent="-291465" lvl="0" marL="457200" rtl="0" algn="l">
              <a:spcBef>
                <a:spcPts val="0"/>
              </a:spcBef>
              <a:spcAft>
                <a:spcPts val="0"/>
              </a:spcAft>
              <a:buSzPct val="100000"/>
              <a:buChar char="-"/>
            </a:pPr>
            <a:r>
              <a:rPr lang="en"/>
              <a:t>2025-05-13T20:24:34.166660 [RRC     ] [D] ue=0 c-rnti=0x4601: </a:t>
            </a:r>
            <a:r>
              <a:rPr b="1" lang="en"/>
              <a:t>Rx SRB1 DCCH UL measurementReport</a:t>
            </a:r>
            <a:r>
              <a:rPr lang="en"/>
              <a:t> (9 B)</a:t>
            </a:r>
            <a:endParaRPr/>
          </a:p>
          <a:p>
            <a:pPr indent="-291465" lvl="0" marL="457200" rtl="0" algn="l">
              <a:spcBef>
                <a:spcPts val="0"/>
              </a:spcBef>
              <a:spcAft>
                <a:spcPts val="0"/>
              </a:spcAft>
              <a:buSzPct val="100000"/>
              <a:buChar char="-"/>
            </a:pPr>
            <a:r>
              <a:rPr lang="en"/>
              <a:t>2025-05-13T20:24:34.166661 [RRC     ] [D] ue=0 c-rnti=0x4601: Containerized measurementReport: [</a:t>
            </a:r>
            <a:endParaRPr/>
          </a:p>
          <a:p>
            <a:pPr indent="-291465" lvl="0" marL="457200" rtl="0" algn="l">
              <a:spcBef>
                <a:spcPts val="0"/>
              </a:spcBef>
              <a:spcAft>
                <a:spcPts val="0"/>
              </a:spcAft>
              <a:buSzPct val="100000"/>
              <a:buChar char="-"/>
            </a:pPr>
            <a:r>
              <a:rPr lang="en"/>
              <a:t>  {</a:t>
            </a:r>
            <a:endParaRPr/>
          </a:p>
          <a:p>
            <a:pPr indent="-291465" lvl="0" marL="457200" rtl="0" algn="l">
              <a:spcBef>
                <a:spcPts val="0"/>
              </a:spcBef>
              <a:spcAft>
                <a:spcPts val="0"/>
              </a:spcAft>
              <a:buSzPct val="100000"/>
              <a:buChar char="-"/>
            </a:pPr>
            <a:r>
              <a:rPr lang="en"/>
              <a:t>    "UL-DCCH-Message": {</a:t>
            </a:r>
            <a:endParaRPr/>
          </a:p>
          <a:p>
            <a:pPr indent="-291465" lvl="0" marL="457200" rtl="0" algn="l">
              <a:spcBef>
                <a:spcPts val="0"/>
              </a:spcBef>
              <a:spcAft>
                <a:spcPts val="0"/>
              </a:spcAft>
              <a:buSzPct val="100000"/>
              <a:buChar char="-"/>
            </a:pPr>
            <a:r>
              <a:rPr lang="en"/>
              <a:t>      "message": {</a:t>
            </a:r>
            <a:endParaRPr/>
          </a:p>
          <a:p>
            <a:pPr indent="-291465" lvl="0" marL="457200" rtl="0" algn="l">
              <a:spcBef>
                <a:spcPts val="0"/>
              </a:spcBef>
              <a:spcAft>
                <a:spcPts val="0"/>
              </a:spcAft>
              <a:buSzPct val="100000"/>
              <a:buChar char="-"/>
            </a:pPr>
            <a:r>
              <a:rPr lang="en"/>
              <a:t>        "c1": {</a:t>
            </a:r>
            <a:endParaRPr/>
          </a:p>
          <a:p>
            <a:pPr indent="-291465" lvl="0" marL="457200" rtl="0" algn="l">
              <a:spcBef>
                <a:spcPts val="0"/>
              </a:spcBef>
              <a:spcAft>
                <a:spcPts val="0"/>
              </a:spcAft>
              <a:buSzPct val="100000"/>
              <a:buChar char="-"/>
            </a:pPr>
            <a:r>
              <a:rPr lang="en"/>
              <a:t>          "measurementReport": {</a:t>
            </a:r>
            <a:endParaRPr/>
          </a:p>
          <a:p>
            <a:pPr indent="-291465" lvl="0" marL="457200" rtl="0" algn="l">
              <a:spcBef>
                <a:spcPts val="0"/>
              </a:spcBef>
              <a:spcAft>
                <a:spcPts val="0"/>
              </a:spcAft>
              <a:buSzPct val="100000"/>
              <a:buChar char="-"/>
            </a:pPr>
            <a:r>
              <a:rPr lang="en"/>
              <a:t>            "criticalExtensions": {</a:t>
            </a:r>
            <a:endParaRPr/>
          </a:p>
          <a:p>
            <a:pPr indent="-291465" lvl="0" marL="457200" rtl="0" algn="l">
              <a:spcBef>
                <a:spcPts val="0"/>
              </a:spcBef>
              <a:spcAft>
                <a:spcPts val="0"/>
              </a:spcAft>
              <a:buSzPct val="100000"/>
              <a:buChar char="-"/>
            </a:pPr>
            <a:r>
              <a:rPr lang="en"/>
              <a:t>              "measurementReport": {</a:t>
            </a:r>
            <a:endParaRPr/>
          </a:p>
          <a:p>
            <a:pPr indent="-291465" lvl="0" marL="457200" rtl="0" algn="l">
              <a:spcBef>
                <a:spcPts val="0"/>
              </a:spcBef>
              <a:spcAft>
                <a:spcPts val="0"/>
              </a:spcAft>
              <a:buSzPct val="100000"/>
              <a:buChar char="-"/>
            </a:pPr>
            <a:r>
              <a:rPr lang="en"/>
              <a:t>                "measResults": {</a:t>
            </a:r>
            <a:endParaRPr/>
          </a:p>
          <a:p>
            <a:pPr indent="-291465" lvl="0" marL="457200" rtl="0" algn="l">
              <a:spcBef>
                <a:spcPts val="0"/>
              </a:spcBef>
              <a:spcAft>
                <a:spcPts val="0"/>
              </a:spcAft>
              <a:buSzPct val="100000"/>
              <a:buChar char="-"/>
            </a:pPr>
            <a:r>
              <a:rPr lang="en"/>
              <a:t>                  "measId": 1,</a:t>
            </a:r>
            <a:endParaRPr/>
          </a:p>
          <a:p>
            <a:pPr indent="-291465" lvl="0" marL="457200" rtl="0" algn="l">
              <a:spcBef>
                <a:spcPts val="0"/>
              </a:spcBef>
              <a:spcAft>
                <a:spcPts val="0"/>
              </a:spcAft>
              <a:buSzPct val="100000"/>
              <a:buChar char="-"/>
            </a:pPr>
            <a:r>
              <a:rPr lang="en"/>
              <a:t>                  "measResultServingMOList": [</a:t>
            </a:r>
            <a:endParaRPr/>
          </a:p>
          <a:p>
            <a:pPr indent="-291465" lvl="0" marL="457200" rtl="0" algn="l">
              <a:spcBef>
                <a:spcPts val="0"/>
              </a:spcBef>
              <a:spcAft>
                <a:spcPts val="0"/>
              </a:spcAft>
              <a:buSzPct val="100000"/>
              <a:buChar char="-"/>
            </a:pPr>
            <a:r>
              <a:rPr lang="en"/>
              <a:t>                    {</a:t>
            </a:r>
            <a:endParaRPr/>
          </a:p>
          <a:p>
            <a:pPr indent="-291465" lvl="0" marL="457200" rtl="0" algn="l">
              <a:spcBef>
                <a:spcPts val="0"/>
              </a:spcBef>
              <a:spcAft>
                <a:spcPts val="0"/>
              </a:spcAft>
              <a:buSzPct val="100000"/>
              <a:buChar char="-"/>
            </a:pPr>
            <a:r>
              <a:rPr lang="en"/>
              <a:t>                      "servCellId": 30,</a:t>
            </a:r>
            <a:endParaRPr/>
          </a:p>
          <a:p>
            <a:pPr indent="-291465" lvl="0" marL="457200" rtl="0" algn="l">
              <a:spcBef>
                <a:spcPts val="0"/>
              </a:spcBef>
              <a:spcAft>
                <a:spcPts val="0"/>
              </a:spcAft>
              <a:buSzPct val="100000"/>
              <a:buChar char="-"/>
            </a:pPr>
            <a:r>
              <a:rPr lang="en"/>
              <a:t>                      "measResultServingCell": {</a:t>
            </a:r>
            <a:endParaRPr/>
          </a:p>
          <a:p>
            <a:pPr indent="-291465" lvl="0" marL="457200" rtl="0" algn="l">
              <a:spcBef>
                <a:spcPts val="0"/>
              </a:spcBef>
              <a:spcAft>
                <a:spcPts val="0"/>
              </a:spcAft>
              <a:buSzPct val="100000"/>
              <a:buChar char="-"/>
            </a:pPr>
            <a:r>
              <a:rPr lang="en"/>
              <a:t>                        "physCellId": 1,</a:t>
            </a:r>
            <a:endParaRPr/>
          </a:p>
          <a:p>
            <a:pPr indent="-291465" lvl="0" marL="457200" rtl="0" algn="l">
              <a:spcBef>
                <a:spcPts val="0"/>
              </a:spcBef>
              <a:spcAft>
                <a:spcPts val="0"/>
              </a:spcAft>
              <a:buSzPct val="100000"/>
              <a:buChar char="-"/>
            </a:pPr>
            <a:r>
              <a:rPr lang="en"/>
              <a:t>                        "measResult": {</a:t>
            </a:r>
            <a:endParaRPr/>
          </a:p>
          <a:p>
            <a:pPr indent="-291465" lvl="0" marL="457200" rtl="0" algn="l">
              <a:spcBef>
                <a:spcPts val="0"/>
              </a:spcBef>
              <a:spcAft>
                <a:spcPts val="0"/>
              </a:spcAft>
              <a:buSzPct val="100000"/>
              <a:buChar char="-"/>
            </a:pPr>
            <a:r>
              <a:rPr lang="en"/>
              <a:t>                          "cellResults": {</a:t>
            </a:r>
            <a:endParaRPr/>
          </a:p>
          <a:p>
            <a:pPr indent="-291465" lvl="0" marL="457200" rtl="0" algn="l">
              <a:spcBef>
                <a:spcPts val="0"/>
              </a:spcBef>
              <a:spcAft>
                <a:spcPts val="0"/>
              </a:spcAft>
              <a:buSzPct val="100000"/>
              <a:buChar char="-"/>
            </a:pPr>
            <a:r>
              <a:rPr lang="en"/>
              <a:t>                            "resultsSSB-Cell": {</a:t>
            </a:r>
            <a:endParaRPr/>
          </a:p>
          <a:p>
            <a:pPr indent="-291465" lvl="0" marL="457200" rtl="0" algn="l">
              <a:spcBef>
                <a:spcPts val="0"/>
              </a:spcBef>
              <a:spcAft>
                <a:spcPts val="0"/>
              </a:spcAft>
              <a:buSzPct val="100000"/>
              <a:buChar char="-"/>
            </a:pPr>
            <a:r>
              <a:rPr lang="en"/>
              <a:t>                              "rsrp": 28,</a:t>
            </a:r>
            <a:endParaRPr/>
          </a:p>
          <a:p>
            <a:pPr indent="-291465" lvl="0" marL="457200" rtl="0" algn="l">
              <a:spcBef>
                <a:spcPts val="0"/>
              </a:spcBef>
              <a:spcAft>
                <a:spcPts val="0"/>
              </a:spcAft>
              <a:buSzPct val="100000"/>
              <a:buChar char="-"/>
            </a:pPr>
            <a:r>
              <a:rPr lang="en"/>
              <a:t>                              "rsrq": 30,</a:t>
            </a:r>
            <a:endParaRPr/>
          </a:p>
          <a:p>
            <a:pPr indent="-291465" lvl="0" marL="457200" rtl="0" algn="l">
              <a:spcBef>
                <a:spcPts val="0"/>
              </a:spcBef>
              <a:spcAft>
                <a:spcPts val="0"/>
              </a:spcAft>
              <a:buSzPct val="100000"/>
              <a:buChar char="-"/>
            </a:pPr>
            <a:r>
              <a:rPr lang="en"/>
              <a:t>                              "sinr": 118</a:t>
            </a:r>
            <a:endParaRPr/>
          </a:p>
          <a:p>
            <a:pPr indent="-291465" lvl="0" marL="457200" rtl="0" algn="l">
              <a:spcBef>
                <a:spcPts val="0"/>
              </a:spcBef>
              <a:spcAft>
                <a:spcPts val="0"/>
              </a:spcAft>
              <a:buSzPct val="100000"/>
              <a:buChar char="-"/>
            </a:pPr>
            <a:r>
              <a:rPr lang="en"/>
              <a:t>]</a:t>
            </a:r>
            <a:endParaRPr/>
          </a:p>
          <a:p>
            <a:pPr indent="-291465" lvl="0" marL="457200" rtl="0" algn="l">
              <a:spcBef>
                <a:spcPts val="0"/>
              </a:spcBef>
              <a:spcAft>
                <a:spcPts val="0"/>
              </a:spcAft>
              <a:buSzPct val="100000"/>
              <a:buChar char="-"/>
            </a:pPr>
            <a:r>
              <a:rPr b="1" lang="en"/>
              <a:t>2025-05-13T20:24:34.166667 [CU-CP   ] [D] ue=0: Received measurement result with meas_id=1</a:t>
            </a:r>
            <a:endParaRPr b="1"/>
          </a:p>
        </p:txBody>
      </p:sp>
      <p:sp>
        <p:nvSpPr>
          <p:cNvPr id="240" name="Google Shape;240;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Contributions</a:t>
            </a:r>
            <a:endParaRPr/>
          </a:p>
        </p:txBody>
      </p:sp>
      <p:sp>
        <p:nvSpPr>
          <p:cNvPr id="246" name="Google Shape;246;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This work contributes in four ways</a:t>
            </a:r>
            <a:endParaRPr/>
          </a:p>
          <a:p>
            <a:pPr indent="-342900" lvl="0" marL="457200" rtl="0" algn="l">
              <a:spcBef>
                <a:spcPts val="1200"/>
              </a:spcBef>
              <a:spcAft>
                <a:spcPts val="0"/>
              </a:spcAft>
              <a:buSzPts val="1800"/>
              <a:buChar char="-"/>
            </a:pPr>
            <a:r>
              <a:rPr lang="en"/>
              <a:t>Detection happens in a true 5G environment using NS-3 + 5G-LENA.</a:t>
            </a:r>
            <a:endParaRPr/>
          </a:p>
          <a:p>
            <a:pPr indent="-342900" lvl="0" marL="457200" rtl="0" algn="l">
              <a:spcBef>
                <a:spcPts val="0"/>
              </a:spcBef>
              <a:spcAft>
                <a:spcPts val="0"/>
              </a:spcAft>
              <a:buSzPts val="1800"/>
              <a:buChar char="-"/>
            </a:pPr>
            <a:r>
              <a:rPr lang="en"/>
              <a:t>We analyzed multiple FBS power settings.</a:t>
            </a:r>
            <a:endParaRPr/>
          </a:p>
          <a:p>
            <a:pPr indent="-342900" lvl="0" marL="457200" rtl="0" algn="l">
              <a:spcBef>
                <a:spcPts val="0"/>
              </a:spcBef>
              <a:spcAft>
                <a:spcPts val="0"/>
              </a:spcAft>
              <a:buSzPts val="1800"/>
              <a:buChar char="-"/>
            </a:pPr>
            <a:r>
              <a:rPr lang="en"/>
              <a:t>We simulate diverse UEs - mobile and static.</a:t>
            </a:r>
            <a:endParaRPr/>
          </a:p>
          <a:p>
            <a:pPr indent="-342900" lvl="0" marL="457200" rtl="0" algn="l">
              <a:spcBef>
                <a:spcPts val="0"/>
              </a:spcBef>
              <a:spcAft>
                <a:spcPts val="0"/>
              </a:spcAft>
              <a:buSzPts val="1800"/>
              <a:buChar char="-"/>
            </a:pPr>
            <a:r>
              <a:rPr lang="en"/>
              <a:t>We implemented complete 5G measurement reporting in srsRAN 5G to align with 3GPP spec</a:t>
            </a:r>
            <a:r>
              <a:rPr lang="en"/>
              <a:t>s</a:t>
            </a:r>
            <a:r>
              <a:rPr lang="en"/>
              <a:t>.</a:t>
            </a:r>
            <a:endParaRPr/>
          </a:p>
        </p:txBody>
      </p:sp>
      <p:sp>
        <p:nvSpPr>
          <p:cNvPr id="247" name="Google Shape;247;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253" name="Google Shape;253;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chemeClr val="dk1"/>
              </a:buClr>
              <a:buSzPts val="1100"/>
              <a:buChar char="-"/>
            </a:pPr>
            <a:r>
              <a:rPr lang="en"/>
              <a:t>FBS can be reliably detected at the core using measurement reports and ML models.</a:t>
            </a:r>
            <a:endParaRPr/>
          </a:p>
          <a:p>
            <a:pPr indent="-298450" lvl="0" marL="457200" rtl="0" algn="l">
              <a:spcBef>
                <a:spcPts val="0"/>
              </a:spcBef>
              <a:spcAft>
                <a:spcPts val="0"/>
              </a:spcAft>
              <a:buClr>
                <a:schemeClr val="dk1"/>
              </a:buClr>
              <a:buSzPts val="1100"/>
              <a:buChar char="-"/>
            </a:pPr>
            <a:r>
              <a:rPr lang="en"/>
              <a:t>Accuracy</a:t>
            </a:r>
            <a:r>
              <a:rPr lang="en"/>
              <a:t> of simple ML models reduce if FBS manipulates its power smartly.</a:t>
            </a:r>
            <a:endParaRPr/>
          </a:p>
          <a:p>
            <a:pPr indent="-298450" lvl="0" marL="457200" rtl="0" algn="l">
              <a:spcBef>
                <a:spcPts val="0"/>
              </a:spcBef>
              <a:spcAft>
                <a:spcPts val="0"/>
              </a:spcAft>
              <a:buClr>
                <a:schemeClr val="dk1"/>
              </a:buClr>
              <a:buSzPts val="1100"/>
              <a:buChar char="-"/>
            </a:pPr>
            <a:r>
              <a:rPr lang="en"/>
              <a:t>Enhanced srsRAN 5G to support full periodic and event-triggered measurement reporting.</a:t>
            </a:r>
            <a:endParaRPr/>
          </a:p>
        </p:txBody>
      </p:sp>
      <p:sp>
        <p:nvSpPr>
          <p:cNvPr id="254" name="Google Shape;254;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Enhancements</a:t>
            </a:r>
            <a:endParaRPr/>
          </a:p>
        </p:txBody>
      </p:sp>
      <p:sp>
        <p:nvSpPr>
          <p:cNvPr id="260" name="Google Shape;260;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Localization of FBS using measurement reports.</a:t>
            </a:r>
            <a:endParaRPr/>
          </a:p>
          <a:p>
            <a:pPr indent="-342900" lvl="0" marL="457200" rtl="0" algn="l">
              <a:spcBef>
                <a:spcPts val="0"/>
              </a:spcBef>
              <a:spcAft>
                <a:spcPts val="0"/>
              </a:spcAft>
              <a:buSzPts val="1800"/>
              <a:buChar char="-"/>
            </a:pPr>
            <a:r>
              <a:rPr lang="en"/>
              <a:t>More advanced ML models based on additional features to reliably detect smart FBS.</a:t>
            </a:r>
            <a:endParaRPr/>
          </a:p>
          <a:p>
            <a:pPr indent="-342900" lvl="0" marL="457200" rtl="0" algn="l">
              <a:spcBef>
                <a:spcPts val="0"/>
              </a:spcBef>
              <a:spcAft>
                <a:spcPts val="0"/>
              </a:spcAft>
              <a:buSzPts val="1800"/>
              <a:buChar char="-"/>
            </a:pPr>
            <a:r>
              <a:rPr lang="en"/>
              <a:t>Explore edge(UE/gNB) - Core collaborative (distributed) detection.</a:t>
            </a:r>
            <a:endParaRPr/>
          </a:p>
          <a:p>
            <a:pPr indent="-342900" lvl="0" marL="457200" rtl="0" algn="l">
              <a:spcBef>
                <a:spcPts val="0"/>
              </a:spcBef>
              <a:spcAft>
                <a:spcPts val="0"/>
              </a:spcAft>
              <a:buSzPts val="1800"/>
              <a:buChar char="-"/>
            </a:pPr>
            <a:r>
              <a:rPr lang="en"/>
              <a:t>Extend support for multiple simultaneous FBS detection and localization.</a:t>
            </a:r>
            <a:endParaRPr/>
          </a:p>
          <a:p>
            <a:pPr indent="-342900" lvl="0" marL="457200" rtl="0" algn="l">
              <a:spcBef>
                <a:spcPts val="0"/>
              </a:spcBef>
              <a:spcAft>
                <a:spcPts val="0"/>
              </a:spcAft>
              <a:buSzPts val="1800"/>
              <a:buChar char="-"/>
            </a:pPr>
            <a:r>
              <a:rPr lang="en"/>
              <a:t>Channel model support in srsRAN 5G UE prototype.</a:t>
            </a:r>
            <a:endParaRPr/>
          </a:p>
        </p:txBody>
      </p:sp>
      <p:sp>
        <p:nvSpPr>
          <p:cNvPr id="261" name="Google Shape;261;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749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Fake Base Station (FBS)?</a:t>
            </a:r>
            <a:endParaRPr/>
          </a:p>
          <a:p>
            <a:pPr indent="0" lvl="0" marL="0" rtl="0" algn="l">
              <a:spcBef>
                <a:spcPts val="0"/>
              </a:spcBef>
              <a:spcAft>
                <a:spcPts val="0"/>
              </a:spcAft>
              <a:buNone/>
            </a:pPr>
            <a:r>
              <a:t/>
            </a:r>
            <a:endParaRPr/>
          </a:p>
        </p:txBody>
      </p:sp>
      <p:sp>
        <p:nvSpPr>
          <p:cNvPr id="73" name="Google Shape;73;p15"/>
          <p:cNvSpPr txBox="1"/>
          <p:nvPr>
            <p:ph idx="1" type="body"/>
          </p:nvPr>
        </p:nvSpPr>
        <p:spPr>
          <a:xfrm>
            <a:off x="311700" y="1457275"/>
            <a:ext cx="4636800" cy="29163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Unauthorized radio transmitters that mimic legitimate base stations, tricking mobile devices into connecting to it instead of a legitimate base station.</a:t>
            </a:r>
            <a:endParaRPr/>
          </a:p>
          <a:p>
            <a:pPr indent="-342900" lvl="0" marL="457200" rtl="0" algn="l">
              <a:spcBef>
                <a:spcPts val="0"/>
              </a:spcBef>
              <a:spcAft>
                <a:spcPts val="0"/>
              </a:spcAft>
              <a:buSzPts val="1800"/>
              <a:buChar char="-"/>
            </a:pPr>
            <a:r>
              <a:rPr b="1" lang="en"/>
              <a:t>Capabilities:</a:t>
            </a:r>
            <a:r>
              <a:rPr lang="en"/>
              <a:t> Broadcasts cloned PCI, SSB, SIBs, manipulates power.</a:t>
            </a:r>
            <a:endParaRPr b="1"/>
          </a:p>
          <a:p>
            <a:pPr indent="-342900" lvl="0" marL="457200" rtl="0" algn="l">
              <a:spcBef>
                <a:spcPts val="0"/>
              </a:spcBef>
              <a:spcAft>
                <a:spcPts val="0"/>
              </a:spcAft>
              <a:buSzPts val="1800"/>
              <a:buChar char="-"/>
            </a:pPr>
            <a:r>
              <a:rPr b="1" lang="en"/>
              <a:t>Attack:</a:t>
            </a:r>
            <a:r>
              <a:rPr lang="en"/>
              <a:t> Exploits UE behavior of connecting to strongest signal before authentication.</a:t>
            </a:r>
            <a:endParaRPr/>
          </a:p>
        </p:txBody>
      </p:sp>
      <p:pic>
        <p:nvPicPr>
          <p:cNvPr id="74" name="Google Shape;74;p15"/>
          <p:cNvPicPr preferRelativeResize="0"/>
          <p:nvPr/>
        </p:nvPicPr>
        <p:blipFill>
          <a:blip r:embed="rId3">
            <a:alphaModFix/>
          </a:blip>
          <a:stretch>
            <a:fillRect/>
          </a:stretch>
        </p:blipFill>
        <p:spPr>
          <a:xfrm>
            <a:off x="5076500" y="1474925"/>
            <a:ext cx="3915099" cy="2610076"/>
          </a:xfrm>
          <a:prstGeom prst="rect">
            <a:avLst/>
          </a:prstGeom>
          <a:noFill/>
          <a:ln>
            <a:noFill/>
          </a:ln>
        </p:spPr>
      </p:pic>
      <p:sp>
        <p:nvSpPr>
          <p:cNvPr id="75" name="Google Shape;75;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67" name="Google Shape;267;p42"/>
          <p:cNvSpPr txBox="1"/>
          <p:nvPr>
            <p:ph idx="1" type="body"/>
          </p:nvPr>
        </p:nvSpPr>
        <p:spPr>
          <a:xfrm>
            <a:off x="311700" y="445025"/>
            <a:ext cx="8520600" cy="41238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en" sz="8200">
                <a:solidFill>
                  <a:schemeClr val="dk1"/>
                </a:solidFill>
              </a:rPr>
              <a:t>Thank You !!</a:t>
            </a:r>
            <a:endParaRPr sz="8200">
              <a:solidFill>
                <a:schemeClr val="dk1"/>
              </a:solidFill>
            </a:endParaRPr>
          </a:p>
        </p:txBody>
      </p:sp>
      <p:sp>
        <p:nvSpPr>
          <p:cNvPr id="268" name="Google Shape;268;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81" name="Google Shape;81;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t>
            </a:r>
            <a:r>
              <a:rPr lang="en"/>
              <a:t>aunch attacks on mobile devices and network</a:t>
            </a:r>
            <a:endParaRPr/>
          </a:p>
          <a:p>
            <a:pPr indent="-342900" lvl="0" marL="457200" rtl="0" algn="l">
              <a:spcBef>
                <a:spcPts val="1200"/>
              </a:spcBef>
              <a:spcAft>
                <a:spcPts val="0"/>
              </a:spcAft>
              <a:buSzPts val="1800"/>
              <a:buChar char="-"/>
            </a:pPr>
            <a:r>
              <a:rPr lang="en"/>
              <a:t>Privacy Invasion</a:t>
            </a:r>
            <a:endParaRPr/>
          </a:p>
          <a:p>
            <a:pPr indent="-342900" lvl="0" marL="457200" rtl="0" algn="l">
              <a:spcBef>
                <a:spcPts val="0"/>
              </a:spcBef>
              <a:spcAft>
                <a:spcPts val="0"/>
              </a:spcAft>
              <a:buSzPts val="1800"/>
              <a:buChar char="-"/>
            </a:pPr>
            <a:r>
              <a:rPr lang="en"/>
              <a:t>Data Interception</a:t>
            </a:r>
            <a:endParaRPr/>
          </a:p>
          <a:p>
            <a:pPr indent="-342900" lvl="0" marL="457200" rtl="0" algn="l">
              <a:spcBef>
                <a:spcPts val="0"/>
              </a:spcBef>
              <a:spcAft>
                <a:spcPts val="0"/>
              </a:spcAft>
              <a:buSzPts val="1800"/>
              <a:buChar char="-"/>
            </a:pPr>
            <a:r>
              <a:rPr lang="en"/>
              <a:t>Denial of Service (DoS)</a:t>
            </a:r>
            <a:endParaRPr/>
          </a:p>
          <a:p>
            <a:pPr indent="-342900" lvl="0" marL="457200" rtl="0" algn="l">
              <a:spcBef>
                <a:spcPts val="0"/>
              </a:spcBef>
              <a:spcAft>
                <a:spcPts val="0"/>
              </a:spcAft>
              <a:buSzPts val="1800"/>
              <a:buChar char="-"/>
            </a:pPr>
            <a:r>
              <a:rPr lang="en"/>
              <a:t>Message Spoofing or Manipulation</a:t>
            </a:r>
            <a:endParaRPr/>
          </a:p>
          <a:p>
            <a:pPr indent="-342900" lvl="0" marL="457200" rtl="0" algn="l">
              <a:spcBef>
                <a:spcPts val="0"/>
              </a:spcBef>
              <a:spcAft>
                <a:spcPts val="0"/>
              </a:spcAft>
              <a:buSzPts val="1800"/>
              <a:buChar char="-"/>
            </a:pPr>
            <a:r>
              <a:rPr lang="en"/>
              <a:t>Phishing and Malware</a:t>
            </a:r>
            <a:endParaRPr/>
          </a:p>
        </p:txBody>
      </p:sp>
      <p:sp>
        <p:nvSpPr>
          <p:cNvPr id="82" name="Google Shape;82;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a:t>
            </a:r>
            <a:endParaRPr/>
          </a:p>
        </p:txBody>
      </p:sp>
      <p:sp>
        <p:nvSpPr>
          <p:cNvPr id="88" name="Google Shape;88;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FBS are difficult to detect</a:t>
            </a:r>
            <a:endParaRPr/>
          </a:p>
          <a:p>
            <a:pPr indent="-317500" lvl="1" marL="914400" rtl="0" algn="l">
              <a:spcBef>
                <a:spcPts val="0"/>
              </a:spcBef>
              <a:spcAft>
                <a:spcPts val="0"/>
              </a:spcAft>
              <a:buSzPts val="1400"/>
              <a:buChar char="-"/>
            </a:pPr>
            <a:r>
              <a:rPr lang="en"/>
              <a:t>Behaviour is very similar to Benign Base station.</a:t>
            </a:r>
            <a:endParaRPr/>
          </a:p>
          <a:p>
            <a:pPr indent="-342900" lvl="0" marL="457200" rtl="0" algn="l">
              <a:spcBef>
                <a:spcPts val="0"/>
              </a:spcBef>
              <a:spcAft>
                <a:spcPts val="0"/>
              </a:spcAft>
              <a:buSzPts val="1800"/>
              <a:buChar char="-"/>
            </a:pPr>
            <a:r>
              <a:rPr lang="en"/>
              <a:t>UE side detection</a:t>
            </a:r>
            <a:endParaRPr/>
          </a:p>
          <a:p>
            <a:pPr indent="-317500" lvl="1" marL="914400" rtl="0" algn="l">
              <a:spcBef>
                <a:spcPts val="0"/>
              </a:spcBef>
              <a:spcAft>
                <a:spcPts val="0"/>
              </a:spcAft>
              <a:buSzPts val="1400"/>
              <a:buChar char="-"/>
            </a:pPr>
            <a:r>
              <a:rPr lang="en"/>
              <a:t>Local view.</a:t>
            </a:r>
            <a:endParaRPr/>
          </a:p>
          <a:p>
            <a:pPr indent="-317500" lvl="1" marL="914400" rtl="0" algn="l">
              <a:spcBef>
                <a:spcPts val="0"/>
              </a:spcBef>
              <a:spcAft>
                <a:spcPts val="0"/>
              </a:spcAft>
              <a:buSzPts val="1400"/>
              <a:buChar char="-"/>
            </a:pPr>
            <a:r>
              <a:rPr lang="en"/>
              <a:t>Cannot reliably distinguish FBS and Benign base stations based on power.</a:t>
            </a:r>
            <a:endParaRPr/>
          </a:p>
        </p:txBody>
      </p:sp>
      <p:sp>
        <p:nvSpPr>
          <p:cNvPr id="89" name="Google Shape;8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1200"/>
              </a:spcBef>
              <a:spcAft>
                <a:spcPts val="0"/>
              </a:spcAft>
              <a:buSzPts val="1800"/>
              <a:buChar char="-"/>
            </a:pPr>
            <a:r>
              <a:rPr lang="en"/>
              <a:t>Detection of FBS at Network side using measurement reports.</a:t>
            </a:r>
            <a:endParaRPr/>
          </a:p>
        </p:txBody>
      </p:sp>
      <p:sp>
        <p:nvSpPr>
          <p:cNvPr id="95" name="Google Shape;9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Problem Statement</a:t>
            </a:r>
            <a:endParaRPr/>
          </a:p>
          <a:p>
            <a:pPr indent="0" lvl="0" marL="0" rtl="0" algn="l">
              <a:spcBef>
                <a:spcPts val="0"/>
              </a:spcBef>
              <a:spcAft>
                <a:spcPts val="0"/>
              </a:spcAft>
              <a:buNone/>
            </a:pPr>
            <a:r>
              <a:t/>
            </a:r>
            <a:endParaRPr/>
          </a:p>
        </p:txBody>
      </p:sp>
      <p:pic>
        <p:nvPicPr>
          <p:cNvPr id="96" name="Google Shape;96;p18"/>
          <p:cNvPicPr preferRelativeResize="0"/>
          <p:nvPr/>
        </p:nvPicPr>
        <p:blipFill>
          <a:blip r:embed="rId3">
            <a:alphaModFix/>
          </a:blip>
          <a:stretch>
            <a:fillRect/>
          </a:stretch>
        </p:blipFill>
        <p:spPr>
          <a:xfrm>
            <a:off x="1748600" y="1611250"/>
            <a:ext cx="5646801" cy="3356700"/>
          </a:xfrm>
          <a:prstGeom prst="rect">
            <a:avLst/>
          </a:prstGeom>
          <a:noFill/>
          <a:ln>
            <a:noFill/>
          </a:ln>
        </p:spPr>
      </p:pic>
      <p:sp>
        <p:nvSpPr>
          <p:cNvPr id="97" name="Google Shape;97;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Measurement Reports</a:t>
            </a:r>
            <a:endParaRPr/>
          </a:p>
        </p:txBody>
      </p:sp>
      <p:sp>
        <p:nvSpPr>
          <p:cNvPr id="103" name="Google Shape;103;p19"/>
          <p:cNvSpPr txBox="1"/>
          <p:nvPr>
            <p:ph idx="1" type="body"/>
          </p:nvPr>
        </p:nvSpPr>
        <p:spPr>
          <a:xfrm>
            <a:off x="311700" y="1152475"/>
            <a:ext cx="44478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Sent by the UEs to the base stations (gNB).</a:t>
            </a:r>
            <a:endParaRPr/>
          </a:p>
          <a:p>
            <a:pPr indent="-342900" lvl="0" marL="457200" rtl="0" algn="l">
              <a:spcBef>
                <a:spcPts val="0"/>
              </a:spcBef>
              <a:spcAft>
                <a:spcPts val="0"/>
              </a:spcAft>
              <a:buSzPts val="1800"/>
              <a:buChar char="-"/>
            </a:pPr>
            <a:r>
              <a:rPr lang="en"/>
              <a:t>Contain RSRP, RSRQ and SINR values of the current serving and neighboring cells.</a:t>
            </a:r>
            <a:endParaRPr/>
          </a:p>
        </p:txBody>
      </p:sp>
      <p:pic>
        <p:nvPicPr>
          <p:cNvPr id="104" name="Google Shape;104;p19"/>
          <p:cNvPicPr preferRelativeResize="0"/>
          <p:nvPr/>
        </p:nvPicPr>
        <p:blipFill>
          <a:blip r:embed="rId3">
            <a:alphaModFix/>
          </a:blip>
          <a:stretch>
            <a:fillRect/>
          </a:stretch>
        </p:blipFill>
        <p:spPr>
          <a:xfrm>
            <a:off x="4911900" y="1170125"/>
            <a:ext cx="4079700" cy="2719800"/>
          </a:xfrm>
          <a:prstGeom prst="rect">
            <a:avLst/>
          </a:prstGeom>
          <a:noFill/>
          <a:ln>
            <a:noFill/>
          </a:ln>
        </p:spPr>
      </p:pic>
      <p:sp>
        <p:nvSpPr>
          <p:cNvPr id="105" name="Google Shape;105;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Related Work</a:t>
            </a:r>
            <a:endParaRPr/>
          </a:p>
        </p:txBody>
      </p:sp>
      <p:sp>
        <p:nvSpPr>
          <p:cNvPr id="111" name="Google Shape;11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Murat: Multi-RAT False Base Station Detector (arXiv:2102.08780v1) </a:t>
            </a:r>
            <a:r>
              <a:rPr lang="en"/>
              <a:t>presents a lightweight Rule Based method for detecting fake base stations.</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b="1" lang="en"/>
              <a:t>Applying Machine Learning on RSRP-based Features for False Base Station Detection (dl.acm.org/doi/10.1145/3538969.3543787)</a:t>
            </a:r>
            <a:r>
              <a:rPr lang="en"/>
              <a:t>, which proposes a data-driven approach to identify FBS using supervised machine learning techniques in </a:t>
            </a:r>
            <a:r>
              <a:rPr b="1" lang="en"/>
              <a:t>LTE</a:t>
            </a:r>
            <a:r>
              <a:rPr lang="en"/>
              <a:t>.</a:t>
            </a:r>
            <a:endParaRPr/>
          </a:p>
        </p:txBody>
      </p:sp>
      <p:sp>
        <p:nvSpPr>
          <p:cNvPr id="112" name="Google Shape;112;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Proposed Solution</a:t>
            </a:r>
            <a:endParaRPr/>
          </a:p>
        </p:txBody>
      </p:sp>
      <p:sp>
        <p:nvSpPr>
          <p:cNvPr id="118" name="Google Shape;11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 simulation environment was created using ns-3 with a grid-based deployment of gNBs and UEs, where realistic RSRP data was collected under varying FBS power conditions. </a:t>
            </a:r>
            <a:endParaRPr/>
          </a:p>
          <a:p>
            <a:pPr indent="-342900" lvl="0" marL="457200" rtl="0" algn="l">
              <a:spcBef>
                <a:spcPts val="0"/>
              </a:spcBef>
              <a:spcAft>
                <a:spcPts val="0"/>
              </a:spcAft>
              <a:buSzPts val="1800"/>
              <a:buChar char="-"/>
            </a:pPr>
            <a:r>
              <a:rPr lang="en"/>
              <a:t>A regression-clustering approach using Random Forest models was trained to learn expected signal behaviors and identify deviations that indicate the presence of an FBS.</a:t>
            </a:r>
            <a:endParaRPr/>
          </a:p>
        </p:txBody>
      </p:sp>
      <p:sp>
        <p:nvSpPr>
          <p:cNvPr id="119" name="Google Shape;11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